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6" r:id="rId2"/>
  </p:sldIdLst>
  <p:sldSz cx="38404800" cy="32918400"/>
  <p:notesSz cx="6858000" cy="9144000"/>
  <p:defaultTextStyle>
    <a:defPPr>
      <a:defRPr lang="en-US"/>
    </a:defPPr>
    <a:lvl1pPr marL="0" algn="l" defTabSz="3423514" rtl="0" eaLnBrk="1" latinLnBrk="0" hangingPunct="1">
      <a:defRPr sz="6739" kern="1200">
        <a:solidFill>
          <a:schemeClr val="tx1"/>
        </a:solidFill>
        <a:latin typeface="+mn-lt"/>
        <a:ea typeface="+mn-ea"/>
        <a:cs typeface="+mn-cs"/>
      </a:defRPr>
    </a:lvl1pPr>
    <a:lvl2pPr marL="1711757" algn="l" defTabSz="3423514" rtl="0" eaLnBrk="1" latinLnBrk="0" hangingPunct="1">
      <a:defRPr sz="6739" kern="1200">
        <a:solidFill>
          <a:schemeClr val="tx1"/>
        </a:solidFill>
        <a:latin typeface="+mn-lt"/>
        <a:ea typeface="+mn-ea"/>
        <a:cs typeface="+mn-cs"/>
      </a:defRPr>
    </a:lvl2pPr>
    <a:lvl3pPr marL="3423514" algn="l" defTabSz="3423514" rtl="0" eaLnBrk="1" latinLnBrk="0" hangingPunct="1">
      <a:defRPr sz="6739" kern="1200">
        <a:solidFill>
          <a:schemeClr val="tx1"/>
        </a:solidFill>
        <a:latin typeface="+mn-lt"/>
        <a:ea typeface="+mn-ea"/>
        <a:cs typeface="+mn-cs"/>
      </a:defRPr>
    </a:lvl3pPr>
    <a:lvl4pPr marL="5135270" algn="l" defTabSz="3423514" rtl="0" eaLnBrk="1" latinLnBrk="0" hangingPunct="1">
      <a:defRPr sz="6739" kern="1200">
        <a:solidFill>
          <a:schemeClr val="tx1"/>
        </a:solidFill>
        <a:latin typeface="+mn-lt"/>
        <a:ea typeface="+mn-ea"/>
        <a:cs typeface="+mn-cs"/>
      </a:defRPr>
    </a:lvl4pPr>
    <a:lvl5pPr marL="6847027" algn="l" defTabSz="3423514" rtl="0" eaLnBrk="1" latinLnBrk="0" hangingPunct="1">
      <a:defRPr sz="6739" kern="1200">
        <a:solidFill>
          <a:schemeClr val="tx1"/>
        </a:solidFill>
        <a:latin typeface="+mn-lt"/>
        <a:ea typeface="+mn-ea"/>
        <a:cs typeface="+mn-cs"/>
      </a:defRPr>
    </a:lvl5pPr>
    <a:lvl6pPr marL="8558784" algn="l" defTabSz="3423514" rtl="0" eaLnBrk="1" latinLnBrk="0" hangingPunct="1">
      <a:defRPr sz="6739" kern="1200">
        <a:solidFill>
          <a:schemeClr val="tx1"/>
        </a:solidFill>
        <a:latin typeface="+mn-lt"/>
        <a:ea typeface="+mn-ea"/>
        <a:cs typeface="+mn-cs"/>
      </a:defRPr>
    </a:lvl6pPr>
    <a:lvl7pPr marL="10270541" algn="l" defTabSz="3423514" rtl="0" eaLnBrk="1" latinLnBrk="0" hangingPunct="1">
      <a:defRPr sz="6739" kern="1200">
        <a:solidFill>
          <a:schemeClr val="tx1"/>
        </a:solidFill>
        <a:latin typeface="+mn-lt"/>
        <a:ea typeface="+mn-ea"/>
        <a:cs typeface="+mn-cs"/>
      </a:defRPr>
    </a:lvl7pPr>
    <a:lvl8pPr marL="11982298" algn="l" defTabSz="3423514" rtl="0" eaLnBrk="1" latinLnBrk="0" hangingPunct="1">
      <a:defRPr sz="6739" kern="1200">
        <a:solidFill>
          <a:schemeClr val="tx1"/>
        </a:solidFill>
        <a:latin typeface="+mn-lt"/>
        <a:ea typeface="+mn-ea"/>
        <a:cs typeface="+mn-cs"/>
      </a:defRPr>
    </a:lvl8pPr>
    <a:lvl9pPr marL="13694054" algn="l" defTabSz="3423514" rtl="0" eaLnBrk="1" latinLnBrk="0" hangingPunct="1">
      <a:defRPr sz="6739"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20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3FCF"/>
    <a:srgbClr val="A848F0"/>
    <a:srgbClr val="582C83"/>
    <a:srgbClr val="AB48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88"/>
    <p:restoredTop sz="94279"/>
  </p:normalViewPr>
  <p:slideViewPr>
    <p:cSldViewPr snapToGrid="0" snapToObjects="1">
      <p:cViewPr>
        <p:scale>
          <a:sx n="21" d="100"/>
          <a:sy n="21" d="100"/>
        </p:scale>
        <p:origin x="2124" y="192"/>
      </p:cViewPr>
      <p:guideLst>
        <p:guide orient="horz" pos="10368"/>
        <p:guide pos="12048"/>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336F10-72BE-C746-A0D9-8CF9A78300EA}" type="datetimeFigureOut">
              <a:rPr lang="en-US" smtClean="0"/>
              <a:t>11/26/2019</a:t>
            </a:fld>
            <a:endParaRPr lang="en-US"/>
          </a:p>
        </p:txBody>
      </p:sp>
      <p:sp>
        <p:nvSpPr>
          <p:cNvPr id="4" name="Slide Image Placeholder 3"/>
          <p:cNvSpPr>
            <a:spLocks noGrp="1" noRot="1" noChangeAspect="1"/>
          </p:cNvSpPr>
          <p:nvPr>
            <p:ph type="sldImg" idx="2"/>
          </p:nvPr>
        </p:nvSpPr>
        <p:spPr>
          <a:xfrm>
            <a:off x="1628775" y="1143000"/>
            <a:ext cx="36004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FA94A7-386D-0745-A2CD-1299D1DA8CE1}" type="slidenum">
              <a:rPr lang="en-US" smtClean="0"/>
              <a:t>‹#›</a:t>
            </a:fld>
            <a:endParaRPr lang="en-US"/>
          </a:p>
        </p:txBody>
      </p:sp>
    </p:spTree>
    <p:extLst>
      <p:ext uri="{BB962C8B-B14F-4D97-AF65-F5344CB8AC3E}">
        <p14:creationId xmlns:p14="http://schemas.microsoft.com/office/powerpoint/2010/main" val="256344614"/>
      </p:ext>
    </p:extLst>
  </p:cSld>
  <p:clrMap bg1="lt1" tx1="dk1" bg2="lt2" tx2="dk2" accent1="accent1" accent2="accent2" accent3="accent3" accent4="accent4" accent5="accent5" accent6="accent6" hlink="hlink" folHlink="folHlink"/>
  <p:notesStyle>
    <a:lvl1pPr marL="0" algn="l" defTabSz="3423514" rtl="0" eaLnBrk="1" latinLnBrk="0" hangingPunct="1">
      <a:defRPr sz="4493" kern="1200">
        <a:solidFill>
          <a:schemeClr val="tx1"/>
        </a:solidFill>
        <a:latin typeface="+mn-lt"/>
        <a:ea typeface="+mn-ea"/>
        <a:cs typeface="+mn-cs"/>
      </a:defRPr>
    </a:lvl1pPr>
    <a:lvl2pPr marL="1711757" algn="l" defTabSz="3423514" rtl="0" eaLnBrk="1" latinLnBrk="0" hangingPunct="1">
      <a:defRPr sz="4493" kern="1200">
        <a:solidFill>
          <a:schemeClr val="tx1"/>
        </a:solidFill>
        <a:latin typeface="+mn-lt"/>
        <a:ea typeface="+mn-ea"/>
        <a:cs typeface="+mn-cs"/>
      </a:defRPr>
    </a:lvl2pPr>
    <a:lvl3pPr marL="3423514" algn="l" defTabSz="3423514" rtl="0" eaLnBrk="1" latinLnBrk="0" hangingPunct="1">
      <a:defRPr sz="4493" kern="1200">
        <a:solidFill>
          <a:schemeClr val="tx1"/>
        </a:solidFill>
        <a:latin typeface="+mn-lt"/>
        <a:ea typeface="+mn-ea"/>
        <a:cs typeface="+mn-cs"/>
      </a:defRPr>
    </a:lvl3pPr>
    <a:lvl4pPr marL="5135270" algn="l" defTabSz="3423514" rtl="0" eaLnBrk="1" latinLnBrk="0" hangingPunct="1">
      <a:defRPr sz="4493" kern="1200">
        <a:solidFill>
          <a:schemeClr val="tx1"/>
        </a:solidFill>
        <a:latin typeface="+mn-lt"/>
        <a:ea typeface="+mn-ea"/>
        <a:cs typeface="+mn-cs"/>
      </a:defRPr>
    </a:lvl4pPr>
    <a:lvl5pPr marL="6847027" algn="l" defTabSz="3423514" rtl="0" eaLnBrk="1" latinLnBrk="0" hangingPunct="1">
      <a:defRPr sz="4493" kern="1200">
        <a:solidFill>
          <a:schemeClr val="tx1"/>
        </a:solidFill>
        <a:latin typeface="+mn-lt"/>
        <a:ea typeface="+mn-ea"/>
        <a:cs typeface="+mn-cs"/>
      </a:defRPr>
    </a:lvl5pPr>
    <a:lvl6pPr marL="8558784" algn="l" defTabSz="3423514" rtl="0" eaLnBrk="1" latinLnBrk="0" hangingPunct="1">
      <a:defRPr sz="4493" kern="1200">
        <a:solidFill>
          <a:schemeClr val="tx1"/>
        </a:solidFill>
        <a:latin typeface="+mn-lt"/>
        <a:ea typeface="+mn-ea"/>
        <a:cs typeface="+mn-cs"/>
      </a:defRPr>
    </a:lvl6pPr>
    <a:lvl7pPr marL="10270541" algn="l" defTabSz="3423514" rtl="0" eaLnBrk="1" latinLnBrk="0" hangingPunct="1">
      <a:defRPr sz="4493" kern="1200">
        <a:solidFill>
          <a:schemeClr val="tx1"/>
        </a:solidFill>
        <a:latin typeface="+mn-lt"/>
        <a:ea typeface="+mn-ea"/>
        <a:cs typeface="+mn-cs"/>
      </a:defRPr>
    </a:lvl7pPr>
    <a:lvl8pPr marL="11982298" algn="l" defTabSz="3423514" rtl="0" eaLnBrk="1" latinLnBrk="0" hangingPunct="1">
      <a:defRPr sz="4493" kern="1200">
        <a:solidFill>
          <a:schemeClr val="tx1"/>
        </a:solidFill>
        <a:latin typeface="+mn-lt"/>
        <a:ea typeface="+mn-ea"/>
        <a:cs typeface="+mn-cs"/>
      </a:defRPr>
    </a:lvl8pPr>
    <a:lvl9pPr marL="13694054" algn="l" defTabSz="3423514" rtl="0" eaLnBrk="1" latinLnBrk="0" hangingPunct="1">
      <a:defRPr sz="449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28775" y="1143000"/>
            <a:ext cx="36004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AFA94A7-386D-0745-A2CD-1299D1DA8CE1}" type="slidenum">
              <a:rPr lang="en-US" smtClean="0"/>
              <a:t>1</a:t>
            </a:fld>
            <a:endParaRPr lang="en-US"/>
          </a:p>
        </p:txBody>
      </p:sp>
    </p:spTree>
    <p:extLst>
      <p:ext uri="{BB962C8B-B14F-4D97-AF65-F5344CB8AC3E}">
        <p14:creationId xmlns:p14="http://schemas.microsoft.com/office/powerpoint/2010/main" val="531731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0360" y="5387342"/>
            <a:ext cx="32644080" cy="11460480"/>
          </a:xfrm>
        </p:spPr>
        <p:txBody>
          <a:bodyPr anchor="b"/>
          <a:lstStyle>
            <a:lvl1pPr algn="ctr">
              <a:defRPr sz="25200"/>
            </a:lvl1pPr>
          </a:lstStyle>
          <a:p>
            <a:r>
              <a:rPr lang="en-US" smtClean="0"/>
              <a:t>Click to edit Master title style</a:t>
            </a:r>
            <a:endParaRPr lang="en-US" dirty="0"/>
          </a:p>
        </p:txBody>
      </p:sp>
      <p:sp>
        <p:nvSpPr>
          <p:cNvPr id="3" name="Subtitle 2"/>
          <p:cNvSpPr>
            <a:spLocks noGrp="1"/>
          </p:cNvSpPr>
          <p:nvPr>
            <p:ph type="subTitle" idx="1"/>
          </p:nvPr>
        </p:nvSpPr>
        <p:spPr>
          <a:xfrm>
            <a:off x="4800600" y="17289782"/>
            <a:ext cx="28803600" cy="7947658"/>
          </a:xfrm>
        </p:spPr>
        <p:txBody>
          <a:bodyPr/>
          <a:lstStyle>
            <a:lvl1pPr marL="0" indent="0" algn="ctr">
              <a:buNone/>
              <a:defRPr sz="10080"/>
            </a:lvl1pPr>
            <a:lvl2pPr marL="1920240" indent="0" algn="ctr">
              <a:buNone/>
              <a:defRPr sz="840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EC7AAF9-975A-8C4E-A1BD-F141343F9553}"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6429D-C697-094E-965B-A86A69B9B07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EC7AAF9-975A-8C4E-A1BD-F141343F9553}"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6429D-C697-094E-965B-A86A69B9B07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483437" y="1752600"/>
            <a:ext cx="8281035" cy="2789682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640332" y="1752600"/>
            <a:ext cx="24363045" cy="2789682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EC7AAF9-975A-8C4E-A1BD-F141343F9553}"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6429D-C697-094E-965B-A86A69B9B07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EC7AAF9-975A-8C4E-A1BD-F141343F9553}"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6429D-C697-094E-965B-A86A69B9B07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20330" y="8206749"/>
            <a:ext cx="33124140" cy="13693138"/>
          </a:xfrm>
        </p:spPr>
        <p:txBody>
          <a:bodyPr anchor="b"/>
          <a:lstStyle>
            <a:lvl1pPr>
              <a:defRPr sz="25200"/>
            </a:lvl1pPr>
          </a:lstStyle>
          <a:p>
            <a:r>
              <a:rPr lang="en-US" smtClean="0"/>
              <a:t>Click to edit Master title style</a:t>
            </a:r>
            <a:endParaRPr lang="en-US" dirty="0"/>
          </a:p>
        </p:txBody>
      </p:sp>
      <p:sp>
        <p:nvSpPr>
          <p:cNvPr id="3" name="Text Placeholder 2"/>
          <p:cNvSpPr>
            <a:spLocks noGrp="1"/>
          </p:cNvSpPr>
          <p:nvPr>
            <p:ph type="body" idx="1"/>
          </p:nvPr>
        </p:nvSpPr>
        <p:spPr>
          <a:xfrm>
            <a:off x="2620330" y="22029429"/>
            <a:ext cx="33124140" cy="7200898"/>
          </a:xfrm>
        </p:spPr>
        <p:txBody>
          <a:bodyPr/>
          <a:lstStyle>
            <a:lvl1pPr marL="0" indent="0">
              <a:buNone/>
              <a:defRPr sz="10080">
                <a:solidFill>
                  <a:schemeClr val="tx1"/>
                </a:solidFill>
              </a:defRPr>
            </a:lvl1pPr>
            <a:lvl2pPr marL="1920240" indent="0">
              <a:buNone/>
              <a:defRPr sz="840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C7AAF9-975A-8C4E-A1BD-F141343F9553}" type="datetimeFigureOut">
              <a:rPr lang="en-US" smtClean="0"/>
              <a:t>11/26/2019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66429D-C697-094E-965B-A86A69B9B07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640330" y="8763000"/>
            <a:ext cx="1632204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19442430" y="8763000"/>
            <a:ext cx="16322040" cy="208864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EC7AAF9-975A-8C4E-A1BD-F141343F9553}" type="datetimeFigureOut">
              <a:rPr lang="en-US" smtClean="0"/>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66429D-C697-094E-965B-A86A69B9B07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645332" y="1752607"/>
            <a:ext cx="33124140" cy="6362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645336" y="8069582"/>
            <a:ext cx="16247028"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smtClean="0"/>
              <a:t>Click to edit Master text styles</a:t>
            </a:r>
          </a:p>
        </p:txBody>
      </p:sp>
      <p:sp>
        <p:nvSpPr>
          <p:cNvPr id="4" name="Content Placeholder 3"/>
          <p:cNvSpPr>
            <a:spLocks noGrp="1"/>
          </p:cNvSpPr>
          <p:nvPr>
            <p:ph sz="half" idx="2"/>
          </p:nvPr>
        </p:nvSpPr>
        <p:spPr>
          <a:xfrm>
            <a:off x="2645336" y="12024360"/>
            <a:ext cx="16247028"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19442432" y="8069582"/>
            <a:ext cx="16327042" cy="3954778"/>
          </a:xfrm>
        </p:spPr>
        <p:txBody>
          <a:bodyPr anchor="b"/>
          <a:lstStyle>
            <a:lvl1pPr marL="0" indent="0">
              <a:buNone/>
              <a:defRPr sz="10080" b="1"/>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smtClean="0"/>
              <a:t>Click to edit Master text styles</a:t>
            </a:r>
          </a:p>
        </p:txBody>
      </p:sp>
      <p:sp>
        <p:nvSpPr>
          <p:cNvPr id="6" name="Content Placeholder 5"/>
          <p:cNvSpPr>
            <a:spLocks noGrp="1"/>
          </p:cNvSpPr>
          <p:nvPr>
            <p:ph sz="quarter" idx="4"/>
          </p:nvPr>
        </p:nvSpPr>
        <p:spPr>
          <a:xfrm>
            <a:off x="19442432" y="12024360"/>
            <a:ext cx="16327042" cy="176860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EC7AAF9-975A-8C4E-A1BD-F141343F9553}" type="datetimeFigureOut">
              <a:rPr lang="en-US" smtClean="0"/>
              <a:t>11/26/2019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66429D-C697-094E-965B-A86A69B9B07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EC7AAF9-975A-8C4E-A1BD-F141343F9553}" type="datetimeFigureOut">
              <a:rPr lang="en-US" smtClean="0"/>
              <a:t>11/26/2019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66429D-C697-094E-965B-A86A69B9B07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C7AAF9-975A-8C4E-A1BD-F141343F9553}" type="datetimeFigureOut">
              <a:rPr lang="en-US" smtClean="0"/>
              <a:t>11/26/2019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66429D-C697-094E-965B-A86A69B9B07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194560"/>
            <a:ext cx="12386548" cy="7680960"/>
          </a:xfrm>
        </p:spPr>
        <p:txBody>
          <a:bodyPr anchor="b"/>
          <a:lstStyle>
            <a:lvl1pPr>
              <a:defRPr sz="13440"/>
            </a:lvl1pPr>
          </a:lstStyle>
          <a:p>
            <a:r>
              <a:rPr lang="en-US" smtClean="0"/>
              <a:t>Click to edit Master title style</a:t>
            </a:r>
            <a:endParaRPr lang="en-US" dirty="0"/>
          </a:p>
        </p:txBody>
      </p:sp>
      <p:sp>
        <p:nvSpPr>
          <p:cNvPr id="3" name="Content Placeholder 2"/>
          <p:cNvSpPr>
            <a:spLocks noGrp="1"/>
          </p:cNvSpPr>
          <p:nvPr>
            <p:ph idx="1"/>
          </p:nvPr>
        </p:nvSpPr>
        <p:spPr>
          <a:xfrm>
            <a:off x="16327042" y="4739647"/>
            <a:ext cx="19442430" cy="23393400"/>
          </a:xfrm>
        </p:spPr>
        <p:txBody>
          <a:bodyPr/>
          <a:lstStyle>
            <a:lvl1pPr>
              <a:defRPr sz="13440"/>
            </a:lvl1pPr>
            <a:lvl2pPr>
              <a:defRPr sz="11760"/>
            </a:lvl2pPr>
            <a:lvl3pPr>
              <a:defRPr sz="1008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645332" y="9875520"/>
            <a:ext cx="12386548"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C7AAF9-975A-8C4E-A1BD-F141343F9553}" type="datetimeFigureOut">
              <a:rPr lang="en-US" smtClean="0"/>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66429D-C697-094E-965B-A86A69B9B07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45332" y="2194560"/>
            <a:ext cx="12386548" cy="7680960"/>
          </a:xfrm>
        </p:spPr>
        <p:txBody>
          <a:bodyPr anchor="b"/>
          <a:lstStyle>
            <a:lvl1pPr>
              <a:defRPr sz="1344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6327042" y="4739647"/>
            <a:ext cx="19442430" cy="23393400"/>
          </a:xfrm>
        </p:spPr>
        <p:txBody>
          <a:bodyPr anchor="t"/>
          <a:lstStyle>
            <a:lvl1pPr marL="0" indent="0">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2645332" y="9875520"/>
            <a:ext cx="12386548" cy="18295622"/>
          </a:xfrm>
        </p:spPr>
        <p:txBody>
          <a:bodyPr/>
          <a:lstStyle>
            <a:lvl1pPr marL="0" indent="0">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C7AAF9-975A-8C4E-A1BD-F141343F9553}" type="datetimeFigureOut">
              <a:rPr lang="en-US" smtClean="0"/>
              <a:t>11/26/2019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66429D-C697-094E-965B-A86A69B9B07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640330" y="1752607"/>
            <a:ext cx="33124140" cy="6362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640330" y="8763000"/>
            <a:ext cx="33124140" cy="2088642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40330" y="30510487"/>
            <a:ext cx="8641080" cy="1752600"/>
          </a:xfrm>
          <a:prstGeom prst="rect">
            <a:avLst/>
          </a:prstGeom>
        </p:spPr>
        <p:txBody>
          <a:bodyPr vert="horz" lIns="91440" tIns="45720" rIns="91440" bIns="45720" rtlCol="0" anchor="ctr"/>
          <a:lstStyle>
            <a:lvl1pPr algn="l">
              <a:defRPr sz="5040">
                <a:solidFill>
                  <a:schemeClr val="tx1">
                    <a:tint val="75000"/>
                  </a:schemeClr>
                </a:solidFill>
              </a:defRPr>
            </a:lvl1pPr>
          </a:lstStyle>
          <a:p>
            <a:fld id="{3EC7AAF9-975A-8C4E-A1BD-F141343F9553}" type="datetimeFigureOut">
              <a:rPr lang="en-US" smtClean="0"/>
              <a:t>11/26/2019</a:t>
            </a:fld>
            <a:endParaRPr lang="en-US"/>
          </a:p>
        </p:txBody>
      </p:sp>
      <p:sp>
        <p:nvSpPr>
          <p:cNvPr id="5" name="Footer Placeholder 4"/>
          <p:cNvSpPr>
            <a:spLocks noGrp="1"/>
          </p:cNvSpPr>
          <p:nvPr>
            <p:ph type="ftr" sz="quarter" idx="3"/>
          </p:nvPr>
        </p:nvSpPr>
        <p:spPr>
          <a:xfrm>
            <a:off x="12721590" y="30510487"/>
            <a:ext cx="12961620" cy="1752600"/>
          </a:xfrm>
          <a:prstGeom prst="rect">
            <a:avLst/>
          </a:prstGeom>
        </p:spPr>
        <p:txBody>
          <a:bodyPr vert="horz" lIns="91440" tIns="45720" rIns="91440" bIns="45720" rtlCol="0" anchor="ctr"/>
          <a:lstStyle>
            <a:lvl1pPr algn="ctr">
              <a:defRPr sz="50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7123390" y="30510487"/>
            <a:ext cx="8641080" cy="1752600"/>
          </a:xfrm>
          <a:prstGeom prst="rect">
            <a:avLst/>
          </a:prstGeom>
        </p:spPr>
        <p:txBody>
          <a:bodyPr vert="horz" lIns="91440" tIns="45720" rIns="91440" bIns="45720" rtlCol="0" anchor="ctr"/>
          <a:lstStyle>
            <a:lvl1pPr algn="r">
              <a:defRPr sz="5040">
                <a:solidFill>
                  <a:schemeClr val="tx1">
                    <a:tint val="75000"/>
                  </a:schemeClr>
                </a:solidFill>
              </a:defRPr>
            </a:lvl1pPr>
          </a:lstStyle>
          <a:p>
            <a:fld id="{2466429D-C697-094E-965B-A86A69B9B07C}" type="slidenum">
              <a:rPr lang="en-US" smtClean="0"/>
              <a:t>‹#›</a:t>
            </a:fld>
            <a:endParaRPr lang="en-US"/>
          </a:p>
        </p:txBody>
      </p:sp>
    </p:spTree>
    <p:extLst>
      <p:ext uri="{BB962C8B-B14F-4D97-AF65-F5344CB8AC3E}">
        <p14:creationId xmlns:p14="http://schemas.microsoft.com/office/powerpoint/2010/main" val="5709233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840480" rtl="0" eaLnBrk="1" latinLnBrk="0" hangingPunct="1">
        <a:lnSpc>
          <a:spcPct val="90000"/>
        </a:lnSpc>
        <a:spcBef>
          <a:spcPct val="0"/>
        </a:spcBef>
        <a:buNone/>
        <a:defRPr sz="18480" kern="1200">
          <a:solidFill>
            <a:schemeClr val="tx1"/>
          </a:solidFill>
          <a:latin typeface="+mj-lt"/>
          <a:ea typeface="+mj-ea"/>
          <a:cs typeface="+mj-cs"/>
        </a:defRPr>
      </a:lvl1pPr>
    </p:titleStyle>
    <p:bodyStyle>
      <a:lvl1pPr marL="960120" indent="-960120" algn="l" defTabSz="3840480" rtl="0" eaLnBrk="1" latinLnBrk="0" hangingPunct="1">
        <a:lnSpc>
          <a:spcPct val="90000"/>
        </a:lnSpc>
        <a:spcBef>
          <a:spcPts val="4200"/>
        </a:spcBef>
        <a:buFont typeface="Arial" panose="020B0604020202020204" pitchFamily="34" charset="0"/>
        <a:buChar char="•"/>
        <a:defRPr sz="11760" kern="1200">
          <a:solidFill>
            <a:schemeClr val="tx1"/>
          </a:solidFill>
          <a:latin typeface="+mn-lt"/>
          <a:ea typeface="+mn-ea"/>
          <a:cs typeface="+mn-cs"/>
        </a:defRPr>
      </a:lvl1pPr>
      <a:lvl2pPr marL="2880360" indent="-960120" algn="l" defTabSz="3840480" rtl="0" eaLnBrk="1" latinLnBrk="0" hangingPunct="1">
        <a:lnSpc>
          <a:spcPct val="90000"/>
        </a:lnSpc>
        <a:spcBef>
          <a:spcPts val="2100"/>
        </a:spcBef>
        <a:buFont typeface="Arial" panose="020B0604020202020204" pitchFamily="34" charset="0"/>
        <a:buChar char="•"/>
        <a:defRPr sz="10080" kern="1200">
          <a:solidFill>
            <a:schemeClr val="tx1"/>
          </a:solidFill>
          <a:latin typeface="+mn-lt"/>
          <a:ea typeface="+mn-ea"/>
          <a:cs typeface="+mn-cs"/>
        </a:defRPr>
      </a:lvl2pPr>
      <a:lvl3pPr marL="4800600" indent="-960120" algn="l" defTabSz="3840480" rtl="0" eaLnBrk="1" latinLnBrk="0" hangingPunct="1">
        <a:lnSpc>
          <a:spcPct val="90000"/>
        </a:lnSpc>
        <a:spcBef>
          <a:spcPts val="2100"/>
        </a:spcBef>
        <a:buFont typeface="Arial" panose="020B0604020202020204" pitchFamily="34" charset="0"/>
        <a:buChar char="•"/>
        <a:defRPr sz="8400" kern="1200">
          <a:solidFill>
            <a:schemeClr val="tx1"/>
          </a:solidFill>
          <a:latin typeface="+mn-lt"/>
          <a:ea typeface="+mn-ea"/>
          <a:cs typeface="+mn-cs"/>
        </a:defRPr>
      </a:lvl3pPr>
      <a:lvl4pPr marL="67208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4pPr>
      <a:lvl5pPr marL="864108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5pPr>
      <a:lvl6pPr marL="1056132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6pPr>
      <a:lvl7pPr marL="1248156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7pPr>
      <a:lvl8pPr marL="1440180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8pPr>
      <a:lvl9pPr marL="16322040" indent="-960120" algn="l" defTabSz="3840480" rtl="0" eaLnBrk="1" latinLnBrk="0" hangingPunct="1">
        <a:lnSpc>
          <a:spcPct val="90000"/>
        </a:lnSpc>
        <a:spcBef>
          <a:spcPts val="2100"/>
        </a:spcBef>
        <a:buFont typeface="Arial" panose="020B0604020202020204" pitchFamily="34" charset="0"/>
        <a:buChar char="•"/>
        <a:defRPr sz="7560" kern="1200">
          <a:solidFill>
            <a:schemeClr val="tx1"/>
          </a:solidFill>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le 1"/>
          <p:cNvSpPr>
            <a:spLocks noGrp="1"/>
          </p:cNvSpPr>
          <p:nvPr>
            <p:ph type="ctrTitle"/>
          </p:nvPr>
        </p:nvSpPr>
        <p:spPr>
          <a:xfrm>
            <a:off x="435122" y="576593"/>
            <a:ext cx="37534556" cy="3241391"/>
          </a:xfrm>
          <a:solidFill>
            <a:srgbClr val="582C83"/>
          </a:solidFill>
          <a:ln>
            <a:noFill/>
          </a:ln>
        </p:spPr>
        <p:txBody>
          <a:bodyPr>
            <a:normAutofit/>
          </a:bodyPr>
          <a:lstStyle/>
          <a:p>
            <a:r>
              <a:rPr lang="en-US" sz="2400" dirty="0" smtClean="0">
                <a:latin typeface="Times New Roman" charset="0"/>
                <a:ea typeface="Times New Roman" charset="0"/>
                <a:cs typeface="Times New Roman" charset="0"/>
              </a:rPr>
              <a:t>                                             </a:t>
            </a:r>
            <a:endParaRPr lang="en-US" sz="2400" dirty="0">
              <a:latin typeface="Times New Roman" charset="0"/>
              <a:ea typeface="Times New Roman" charset="0"/>
              <a:cs typeface="Times New Roman" charset="0"/>
            </a:endParaRPr>
          </a:p>
        </p:txBody>
      </p:sp>
      <p:sp>
        <p:nvSpPr>
          <p:cNvPr id="31" name="TextBox 30"/>
          <p:cNvSpPr txBox="1"/>
          <p:nvPr/>
        </p:nvSpPr>
        <p:spPr>
          <a:xfrm>
            <a:off x="301007" y="878469"/>
            <a:ext cx="37534556" cy="1323439"/>
          </a:xfrm>
          <a:prstGeom prst="rect">
            <a:avLst/>
          </a:prstGeom>
          <a:noFill/>
        </p:spPr>
        <p:txBody>
          <a:bodyPr wrap="square" rtlCol="0">
            <a:spAutoFit/>
          </a:bodyPr>
          <a:lstStyle/>
          <a:p>
            <a:pPr algn="ctr"/>
            <a:r>
              <a:rPr lang="en-US" sz="8000" dirty="0" smtClean="0">
                <a:solidFill>
                  <a:schemeClr val="bg1"/>
                </a:solidFill>
                <a:latin typeface="Felix Titling" panose="04060505060202020A04" pitchFamily="82" charset="0"/>
                <a:cs typeface="Times New Roman" charset="0"/>
              </a:rPr>
              <a:t>God is a Woman</a:t>
            </a:r>
            <a:endParaRPr lang="en-US" sz="8000" dirty="0">
              <a:solidFill>
                <a:schemeClr val="bg1"/>
              </a:solidFill>
              <a:latin typeface="Felix Titling" panose="04060505060202020A04" pitchFamily="82" charset="0"/>
            </a:endParaRPr>
          </a:p>
        </p:txBody>
      </p:sp>
      <p:sp>
        <p:nvSpPr>
          <p:cNvPr id="32" name="TextBox 31"/>
          <p:cNvSpPr txBox="1"/>
          <p:nvPr/>
        </p:nvSpPr>
        <p:spPr>
          <a:xfrm>
            <a:off x="435122" y="2033410"/>
            <a:ext cx="37510303" cy="1631216"/>
          </a:xfrm>
          <a:prstGeom prst="rect">
            <a:avLst/>
          </a:prstGeom>
          <a:noFill/>
        </p:spPr>
        <p:txBody>
          <a:bodyPr wrap="square" rtlCol="0">
            <a:spAutoFit/>
          </a:bodyPr>
          <a:lstStyle/>
          <a:p>
            <a:pPr algn="ctr"/>
            <a:r>
              <a:rPr lang="en-US" sz="6000" i="1" dirty="0">
                <a:solidFill>
                  <a:schemeClr val="bg1"/>
                </a:solidFill>
                <a:latin typeface="Gill Sans MT" panose="020B0502020104020203" pitchFamily="34" charset="0"/>
              </a:rPr>
              <a:t>An Exploration of Victorian Gender Dynamics in Imperial Gothic Literature</a:t>
            </a:r>
          </a:p>
          <a:p>
            <a:pPr algn="ctr"/>
            <a:r>
              <a:rPr lang="en-US" sz="4000" dirty="0">
                <a:solidFill>
                  <a:schemeClr val="bg1"/>
                </a:solidFill>
              </a:rPr>
              <a:t>Sally E. Cannon; Furman </a:t>
            </a:r>
            <a:r>
              <a:rPr lang="en-US" sz="4000" dirty="0" smtClean="0">
                <a:solidFill>
                  <a:schemeClr val="bg1"/>
                </a:solidFill>
              </a:rPr>
              <a:t>University</a:t>
            </a:r>
            <a:endParaRPr lang="en-US" sz="4000" dirty="0" smtClean="0">
              <a:solidFill>
                <a:schemeClr val="bg1"/>
              </a:solidFill>
            </a:endParaRPr>
          </a:p>
        </p:txBody>
      </p:sp>
      <p:sp>
        <p:nvSpPr>
          <p:cNvPr id="34" name="TextBox 33"/>
          <p:cNvSpPr txBox="1"/>
          <p:nvPr/>
        </p:nvSpPr>
        <p:spPr>
          <a:xfrm>
            <a:off x="435122" y="6911163"/>
            <a:ext cx="12070848" cy="1015663"/>
          </a:xfrm>
          <a:prstGeom prst="rect">
            <a:avLst/>
          </a:prstGeom>
          <a:solidFill>
            <a:srgbClr val="582C83"/>
          </a:solidFill>
        </p:spPr>
        <p:txBody>
          <a:bodyPr wrap="square" rtlCol="0">
            <a:spAutoFit/>
          </a:bodyPr>
          <a:lstStyle/>
          <a:p>
            <a:pPr algn="ctr"/>
            <a:r>
              <a:rPr lang="en-US" sz="6000" dirty="0" smtClean="0">
                <a:solidFill>
                  <a:schemeClr val="bg1"/>
                </a:solidFill>
                <a:latin typeface="Felix Titling" panose="04060505060202020A04" pitchFamily="82" charset="0"/>
              </a:rPr>
              <a:t>ABSTRACT</a:t>
            </a:r>
            <a:endParaRPr lang="en-US" sz="6000" dirty="0">
              <a:solidFill>
                <a:schemeClr val="bg1"/>
              </a:solidFill>
              <a:latin typeface="Felix Titling" panose="04060505060202020A04" pitchFamily="82" charset="0"/>
            </a:endParaRPr>
          </a:p>
        </p:txBody>
      </p:sp>
      <p:sp>
        <p:nvSpPr>
          <p:cNvPr id="35" name="TextBox 34"/>
          <p:cNvSpPr txBox="1"/>
          <p:nvPr/>
        </p:nvSpPr>
        <p:spPr>
          <a:xfrm>
            <a:off x="447249" y="8159023"/>
            <a:ext cx="12058721" cy="10002738"/>
          </a:xfrm>
          <a:prstGeom prst="rect">
            <a:avLst/>
          </a:prstGeom>
          <a:noFill/>
          <a:ln>
            <a:noFill/>
          </a:ln>
        </p:spPr>
        <p:txBody>
          <a:bodyPr wrap="square" rtlCol="0">
            <a:spAutoFit/>
          </a:bodyPr>
          <a:lstStyle/>
          <a:p>
            <a:r>
              <a:rPr lang="en-US" sz="2800" dirty="0" smtClean="0">
                <a:latin typeface="Times New Roman" charset="0"/>
                <a:ea typeface="Times New Roman" charset="0"/>
                <a:cs typeface="Times New Roman" charset="0"/>
              </a:rPr>
              <a:t>Working </a:t>
            </a:r>
            <a:r>
              <a:rPr lang="en-US" sz="2800" dirty="0">
                <a:latin typeface="Times New Roman" charset="0"/>
                <a:ea typeface="Times New Roman" charset="0"/>
                <a:cs typeface="Times New Roman" charset="0"/>
              </a:rPr>
              <a:t>on the assumption that all Imperial Gothic fiction arose in response to specific doubts, fears, or desires within a waning empire, we might ask: what purpose is served by portraying the governing and professional classes as stymied, amoral, or incompetent? What do we make of an adventure story without a hero? A few examples of this pattern in fin de siècle literature are: </a:t>
            </a:r>
            <a:r>
              <a:rPr lang="en-US" sz="2800" i="1" dirty="0">
                <a:latin typeface="Times New Roman" charset="0"/>
                <a:ea typeface="Times New Roman" charset="0"/>
                <a:cs typeface="Times New Roman" charset="0"/>
              </a:rPr>
              <a:t>The Beetle </a:t>
            </a:r>
            <a:r>
              <a:rPr lang="en-US" sz="2800" dirty="0">
                <a:latin typeface="Times New Roman" charset="0"/>
                <a:ea typeface="Times New Roman" charset="0"/>
                <a:cs typeface="Times New Roman" charset="0"/>
              </a:rPr>
              <a:t>by Richard Marsh</a:t>
            </a:r>
            <a:r>
              <a:rPr lang="en-US" sz="2800" i="1" dirty="0">
                <a:latin typeface="Times New Roman" charset="0"/>
                <a:ea typeface="Times New Roman" charset="0"/>
                <a:cs typeface="Times New Roman" charset="0"/>
              </a:rPr>
              <a:t>, The Great God Pan</a:t>
            </a:r>
            <a:r>
              <a:rPr lang="en-US" sz="2800" dirty="0">
                <a:latin typeface="Times New Roman" charset="0"/>
                <a:ea typeface="Times New Roman" charset="0"/>
                <a:cs typeface="Times New Roman" charset="0"/>
              </a:rPr>
              <a:t> by Arthur Machen, and </a:t>
            </a:r>
            <a:r>
              <a:rPr lang="en-US" sz="2800" i="1" dirty="0">
                <a:latin typeface="Times New Roman" charset="0"/>
                <a:ea typeface="Times New Roman" charset="0"/>
                <a:cs typeface="Times New Roman" charset="0"/>
              </a:rPr>
              <a:t>The Goddess A Demon</a:t>
            </a:r>
            <a:r>
              <a:rPr lang="en-US" sz="2800" dirty="0">
                <a:latin typeface="Times New Roman" charset="0"/>
                <a:ea typeface="Times New Roman" charset="0"/>
                <a:cs typeface="Times New Roman" charset="0"/>
              </a:rPr>
              <a:t>, also by Richard Marsh. Marsh and Machen contrast the usual genre conventions of Imperial literature by placing the goddess in Britain, unlike popular novels like </a:t>
            </a:r>
            <a:r>
              <a:rPr lang="en-US" sz="2800" i="1" dirty="0">
                <a:latin typeface="Times New Roman" charset="0"/>
                <a:ea typeface="Times New Roman" charset="0"/>
                <a:cs typeface="Times New Roman" charset="0"/>
              </a:rPr>
              <a:t>She </a:t>
            </a:r>
            <a:r>
              <a:rPr lang="en-US" sz="2800" dirty="0">
                <a:latin typeface="Times New Roman" charset="0"/>
                <a:ea typeface="Times New Roman" charset="0"/>
                <a:cs typeface="Times New Roman" charset="0"/>
              </a:rPr>
              <a:t>or </a:t>
            </a:r>
            <a:r>
              <a:rPr lang="en-US" sz="2800" i="1" dirty="0">
                <a:latin typeface="Times New Roman" charset="0"/>
                <a:ea typeface="Times New Roman" charset="0"/>
                <a:cs typeface="Times New Roman" charset="0"/>
              </a:rPr>
              <a:t>Heart of Darkness </a:t>
            </a:r>
            <a:r>
              <a:rPr lang="en-US" sz="2800" dirty="0">
                <a:latin typeface="Times New Roman" charset="0"/>
                <a:ea typeface="Times New Roman" charset="0"/>
                <a:cs typeface="Times New Roman" charset="0"/>
              </a:rPr>
              <a:t>that take place in Africa. Another point of contention in these novels is that, unlike Sherlock Holmes or Talbot </a:t>
            </a:r>
            <a:r>
              <a:rPr lang="en-US" sz="2800" dirty="0" err="1">
                <a:latin typeface="Times New Roman" charset="0"/>
                <a:ea typeface="Times New Roman" charset="0"/>
                <a:cs typeface="Times New Roman" charset="0"/>
              </a:rPr>
              <a:t>Bulstrode</a:t>
            </a:r>
            <a:r>
              <a:rPr lang="en-US" sz="2800" dirty="0">
                <a:latin typeface="Times New Roman" charset="0"/>
                <a:ea typeface="Times New Roman" charset="0"/>
                <a:cs typeface="Times New Roman" charset="0"/>
              </a:rPr>
              <a:t> (from the sensation novel </a:t>
            </a:r>
            <a:r>
              <a:rPr lang="en-US" sz="2800" i="1" dirty="0">
                <a:latin typeface="Times New Roman" charset="0"/>
                <a:ea typeface="Times New Roman" charset="0"/>
                <a:cs typeface="Times New Roman" charset="0"/>
              </a:rPr>
              <a:t>Aurora Floyd</a:t>
            </a:r>
            <a:r>
              <a:rPr lang="en-US" sz="2800" dirty="0">
                <a:latin typeface="Times New Roman" charset="0"/>
                <a:ea typeface="Times New Roman" charset="0"/>
                <a:cs typeface="Times New Roman" charset="0"/>
              </a:rPr>
              <a:t>), the protagonists of these novels aren’t competent detective figures or fighters, and generally cannot accomplish the things they set out to do. Certainly not without help.</a:t>
            </a:r>
          </a:p>
          <a:p>
            <a:endParaRPr lang="en-US" sz="2800" dirty="0">
              <a:latin typeface="Times New Roman" charset="0"/>
              <a:ea typeface="Times New Roman" charset="0"/>
              <a:cs typeface="Times New Roman" charset="0"/>
            </a:endParaRPr>
          </a:p>
          <a:p>
            <a:r>
              <a:rPr lang="en-US" sz="2800" dirty="0">
                <a:latin typeface="Times New Roman" charset="0"/>
                <a:ea typeface="Times New Roman" charset="0"/>
                <a:cs typeface="Times New Roman" charset="0"/>
              </a:rPr>
              <a:t>The main point of interest in these novels, though, is that while the narrators feign and dance around the topic of the goddess, remaining in the dark through their own silly refusal to communicate, the goddess figure herself has her motives superimposed onto her because of her apparent agency, and that agency is never shown in the text. These texts weren’t stories about men facing up against a woman from afar that intends to wreak havoc or create feminine chaos in the manly, orderly, compartmentalized Britain. Rather, these stories end up being a manifestation of the protagonists’ anxieties mapping onto a woman they refuse to try and understand</a:t>
            </a:r>
            <a:r>
              <a:rPr lang="en-US" sz="2800" dirty="0" smtClean="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p:txBody>
      </p:sp>
      <p:sp>
        <p:nvSpPr>
          <p:cNvPr id="36" name="TextBox 35"/>
          <p:cNvSpPr txBox="1"/>
          <p:nvPr/>
        </p:nvSpPr>
        <p:spPr>
          <a:xfrm>
            <a:off x="25740460" y="6911163"/>
            <a:ext cx="12204964" cy="1015663"/>
          </a:xfrm>
          <a:prstGeom prst="rect">
            <a:avLst/>
          </a:prstGeom>
          <a:solidFill>
            <a:srgbClr val="582C83"/>
          </a:solidFill>
        </p:spPr>
        <p:txBody>
          <a:bodyPr wrap="square" rtlCol="0">
            <a:spAutoFit/>
          </a:bodyPr>
          <a:lstStyle/>
          <a:p>
            <a:pPr algn="ctr"/>
            <a:r>
              <a:rPr lang="en-US" sz="6000" dirty="0" smtClean="0">
                <a:solidFill>
                  <a:schemeClr val="bg1"/>
                </a:solidFill>
                <a:latin typeface="Felix Titling" panose="04060505060202020A04" pitchFamily="82" charset="0"/>
              </a:rPr>
              <a:t>CONCLUSIONS</a:t>
            </a:r>
            <a:endParaRPr lang="en-US" sz="6000" dirty="0">
              <a:solidFill>
                <a:schemeClr val="bg1"/>
              </a:solidFill>
              <a:latin typeface="Felix Titling" panose="04060505060202020A04" pitchFamily="82" charset="0"/>
            </a:endParaRPr>
          </a:p>
        </p:txBody>
      </p:sp>
      <p:sp>
        <p:nvSpPr>
          <p:cNvPr id="37" name="Rectangle 2"/>
          <p:cNvSpPr>
            <a:spLocks noChangeArrowheads="1"/>
          </p:cNvSpPr>
          <p:nvPr/>
        </p:nvSpPr>
        <p:spPr bwMode="auto">
          <a:xfrm>
            <a:off x="8650580" y="-147039"/>
            <a:ext cx="3541419" cy="212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48" name="TextBox 47"/>
          <p:cNvSpPr txBox="1"/>
          <p:nvPr/>
        </p:nvSpPr>
        <p:spPr>
          <a:xfrm>
            <a:off x="25740460" y="28554967"/>
            <a:ext cx="12204963" cy="1129412"/>
          </a:xfrm>
          <a:prstGeom prst="rect">
            <a:avLst/>
          </a:prstGeom>
          <a:solidFill>
            <a:srgbClr val="582C83"/>
          </a:solidFill>
        </p:spPr>
        <p:txBody>
          <a:bodyPr wrap="square" rtlCol="0">
            <a:spAutoFit/>
          </a:bodyPr>
          <a:lstStyle/>
          <a:p>
            <a:pPr algn="ctr"/>
            <a:r>
              <a:rPr lang="en-US" sz="6000" dirty="0" smtClean="0">
                <a:solidFill>
                  <a:schemeClr val="bg1"/>
                </a:solidFill>
                <a:latin typeface="Felix Titling" panose="04060505060202020A04" pitchFamily="82" charset="0"/>
              </a:rPr>
              <a:t>ACKNOWLEDGEMENTS</a:t>
            </a:r>
            <a:r>
              <a:rPr lang="en-US" dirty="0" smtClean="0"/>
              <a:t> </a:t>
            </a:r>
            <a:endParaRPr lang="en-US" dirty="0"/>
          </a:p>
        </p:txBody>
      </p:sp>
      <p:sp>
        <p:nvSpPr>
          <p:cNvPr id="52" name="TextBox 51"/>
          <p:cNvSpPr txBox="1"/>
          <p:nvPr/>
        </p:nvSpPr>
        <p:spPr>
          <a:xfrm>
            <a:off x="435122" y="18470712"/>
            <a:ext cx="12070848" cy="1015663"/>
          </a:xfrm>
          <a:prstGeom prst="rect">
            <a:avLst/>
          </a:prstGeom>
          <a:solidFill>
            <a:srgbClr val="582C83"/>
          </a:solidFill>
        </p:spPr>
        <p:txBody>
          <a:bodyPr wrap="square" rtlCol="0">
            <a:spAutoFit/>
          </a:bodyPr>
          <a:lstStyle/>
          <a:p>
            <a:pPr algn="ctr"/>
            <a:r>
              <a:rPr lang="en-US" sz="6000" dirty="0" smtClean="0">
                <a:solidFill>
                  <a:schemeClr val="bg1"/>
                </a:solidFill>
                <a:latin typeface="Felix Titling" panose="04060505060202020A04" pitchFamily="82" charset="0"/>
              </a:rPr>
              <a:t>BACKGROUND</a:t>
            </a:r>
            <a:endParaRPr lang="en-US" sz="6000" dirty="0">
              <a:solidFill>
                <a:schemeClr val="bg1"/>
              </a:solidFill>
              <a:latin typeface="Felix Titling" panose="04060505060202020A04" pitchFamily="82"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flipH="1" flipV="1">
            <a:off x="664964" y="772792"/>
            <a:ext cx="7415783" cy="2895203"/>
          </a:xfrm>
          <a:prstGeom prst="rect">
            <a:avLst/>
          </a:prstGeom>
        </p:spPr>
      </p:pic>
      <p:sp>
        <p:nvSpPr>
          <p:cNvPr id="33" name="TextBox 32"/>
          <p:cNvSpPr txBox="1"/>
          <p:nvPr/>
        </p:nvSpPr>
        <p:spPr>
          <a:xfrm>
            <a:off x="13249045" y="4327243"/>
            <a:ext cx="11772594" cy="1015663"/>
          </a:xfrm>
          <a:prstGeom prst="rect">
            <a:avLst/>
          </a:prstGeom>
          <a:solidFill>
            <a:srgbClr val="582C83"/>
          </a:solidFill>
        </p:spPr>
        <p:txBody>
          <a:bodyPr wrap="square" rtlCol="0">
            <a:spAutoFit/>
          </a:bodyPr>
          <a:lstStyle/>
          <a:p>
            <a:pPr algn="ctr"/>
            <a:r>
              <a:rPr lang="en-US" sz="6000" dirty="0" smtClean="0">
                <a:solidFill>
                  <a:schemeClr val="bg1"/>
                </a:solidFill>
                <a:latin typeface="Felix Titling" panose="04060505060202020A04" pitchFamily="82" charset="0"/>
              </a:rPr>
              <a:t>BODY</a:t>
            </a:r>
            <a:endParaRPr lang="en-US" sz="6000" dirty="0">
              <a:solidFill>
                <a:schemeClr val="bg1"/>
              </a:solidFill>
              <a:latin typeface="Felix Titling" panose="04060505060202020A04" pitchFamily="82" charset="0"/>
            </a:endParaRPr>
          </a:p>
        </p:txBody>
      </p:sp>
      <p:sp>
        <p:nvSpPr>
          <p:cNvPr id="28" name="TextBox 27"/>
          <p:cNvSpPr txBox="1"/>
          <p:nvPr/>
        </p:nvSpPr>
        <p:spPr>
          <a:xfrm>
            <a:off x="13249045" y="5602195"/>
            <a:ext cx="11772594" cy="18965192"/>
          </a:xfrm>
          <a:prstGeom prst="rect">
            <a:avLst/>
          </a:prstGeom>
          <a:noFill/>
          <a:ln>
            <a:noFill/>
          </a:ln>
        </p:spPr>
        <p:txBody>
          <a:bodyPr wrap="square" rtlCol="0">
            <a:spAutoFit/>
          </a:bodyPr>
          <a:lstStyle/>
          <a:p>
            <a:pPr lvl="0" defTabSz="4388900">
              <a:spcBef>
                <a:spcPct val="20000"/>
              </a:spcBef>
            </a:pPr>
            <a:r>
              <a:rPr lang="en-US" sz="2800" i="1" u="sng" dirty="0">
                <a:latin typeface="Times New Roman" pitchFamily="18" charset="0"/>
                <a:cs typeface="Times New Roman" pitchFamily="18" charset="0"/>
              </a:rPr>
              <a:t>Abroad vs At Home</a:t>
            </a:r>
          </a:p>
          <a:p>
            <a:pPr marL="457200" lvl="0"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In H. R. Haggard’s </a:t>
            </a:r>
            <a:r>
              <a:rPr lang="en-US" sz="2800" i="1" dirty="0">
                <a:latin typeface="Times New Roman" pitchFamily="18" charset="0"/>
                <a:cs typeface="Times New Roman" pitchFamily="18" charset="0"/>
              </a:rPr>
              <a:t>She</a:t>
            </a:r>
            <a:r>
              <a:rPr lang="en-US" sz="2800" dirty="0">
                <a:latin typeface="Times New Roman" pitchFamily="18" charset="0"/>
                <a:cs typeface="Times New Roman" pitchFamily="18" charset="0"/>
              </a:rPr>
              <a:t> we have a cohesive, chronological narrative where English aristocratic/professional men are competent</a:t>
            </a:r>
          </a:p>
          <a:p>
            <a:pPr marL="457200" lvl="0"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Take the fight home and their competence erodes [and with it, narrative structure goes away]</a:t>
            </a:r>
          </a:p>
          <a:p>
            <a:pPr marL="1943025" lvl="1"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ex) </a:t>
            </a:r>
            <a:r>
              <a:rPr lang="en-US" sz="2800" i="1" dirty="0">
                <a:latin typeface="Times New Roman" panose="02020603050405020304" pitchFamily="18" charset="0"/>
                <a:cs typeface="Times New Roman" panose="02020603050405020304" pitchFamily="18" charset="0"/>
              </a:rPr>
              <a:t>The Beetle </a:t>
            </a:r>
            <a:r>
              <a:rPr lang="en-US" sz="2800" dirty="0">
                <a:latin typeface="Times New Roman" panose="02020603050405020304" pitchFamily="18" charset="0"/>
                <a:cs typeface="Times New Roman" panose="02020603050405020304" pitchFamily="18" charset="0"/>
              </a:rPr>
              <a:t>– multiple narratives in structure and Atherton/</a:t>
            </a:r>
            <a:r>
              <a:rPr lang="en-US" sz="2800" dirty="0" err="1">
                <a:latin typeface="Times New Roman" panose="02020603050405020304" pitchFamily="18" charset="0"/>
                <a:cs typeface="Times New Roman" panose="02020603050405020304" pitchFamily="18" charset="0"/>
              </a:rPr>
              <a:t>Lessingham</a:t>
            </a:r>
            <a:r>
              <a:rPr lang="en-US" sz="2800" dirty="0">
                <a:latin typeface="Times New Roman" panose="02020603050405020304" pitchFamily="18" charset="0"/>
                <a:cs typeface="Times New Roman" panose="02020603050405020304" pitchFamily="18" charset="0"/>
              </a:rPr>
              <a:t> altercation in detective office</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The Great God Pan – </a:t>
            </a:r>
            <a:r>
              <a:rPr lang="en-US" sz="2800" dirty="0">
                <a:latin typeface="Times New Roman" panose="02020603050405020304" pitchFamily="18" charset="0"/>
                <a:cs typeface="Times New Roman" panose="02020603050405020304" pitchFamily="18" charset="0"/>
              </a:rPr>
              <a:t>multiple narratives in structure and the men refusing to communicate</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The Goddess a Demon </a:t>
            </a:r>
            <a:r>
              <a:rPr lang="en-US" sz="2800" dirty="0">
                <a:latin typeface="Times New Roman" panose="02020603050405020304" pitchFamily="18" charset="0"/>
                <a:cs typeface="Times New Roman" panose="02020603050405020304" pitchFamily="18" charset="0"/>
              </a:rPr>
              <a:t>– multiple fighting detectives refusing to communicate because they all want to “win” the case</a:t>
            </a:r>
          </a:p>
          <a:p>
            <a:pPr lvl="0" defTabSz="4388900">
              <a:spcBef>
                <a:spcPct val="20000"/>
              </a:spcBef>
            </a:pPr>
            <a:endParaRPr lang="en-US" sz="2800" dirty="0">
              <a:latin typeface="Times New Roman" panose="02020603050405020304" pitchFamily="18" charset="0"/>
              <a:cs typeface="Times New Roman" panose="02020603050405020304" pitchFamily="18" charset="0"/>
            </a:endParaRPr>
          </a:p>
          <a:p>
            <a:pPr lvl="0" defTabSz="4388900">
              <a:spcBef>
                <a:spcPct val="20000"/>
              </a:spcBef>
            </a:pPr>
            <a:r>
              <a:rPr lang="en-US" sz="2800" i="1" u="sng" dirty="0">
                <a:latin typeface="Times New Roman" pitchFamily="18" charset="0"/>
                <a:cs typeface="Times New Roman" pitchFamily="18" charset="0"/>
              </a:rPr>
              <a:t>Inept Male Protagonists</a:t>
            </a:r>
          </a:p>
          <a:p>
            <a:pPr marL="457200" lvl="0"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Professional men are overly emotional and/or morally bankrupt in these novels IF drawn from upper class</a:t>
            </a:r>
          </a:p>
          <a:p>
            <a:pPr marL="457200" lvl="0"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They make errors that hinder their own progress</a:t>
            </a:r>
          </a:p>
          <a:p>
            <a:pPr marL="1943025" lvl="1"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ex) </a:t>
            </a:r>
            <a:r>
              <a:rPr lang="en-US" sz="2800" i="1" dirty="0">
                <a:latin typeface="Times New Roman" panose="02020603050405020304" pitchFamily="18" charset="0"/>
                <a:cs typeface="Times New Roman" panose="02020603050405020304" pitchFamily="18" charset="0"/>
              </a:rPr>
              <a:t>The Beetle </a:t>
            </a:r>
            <a:r>
              <a:rPr lang="en-US" sz="2800" dirty="0">
                <a:latin typeface="Times New Roman" panose="02020603050405020304" pitchFamily="18" charset="0"/>
                <a:cs typeface="Times New Roman" panose="02020603050405020304" pitchFamily="18" charset="0"/>
              </a:rPr>
              <a:t>- Atherton, </a:t>
            </a:r>
            <a:r>
              <a:rPr lang="en-US" sz="2800" dirty="0" err="1">
                <a:latin typeface="Times New Roman" panose="02020603050405020304" pitchFamily="18" charset="0"/>
                <a:cs typeface="Times New Roman" panose="02020603050405020304" pitchFamily="18" charset="0"/>
              </a:rPr>
              <a:t>Lessingham</a:t>
            </a:r>
            <a:r>
              <a:rPr lang="en-US" sz="2800" dirty="0">
                <a:latin typeface="Times New Roman" panose="02020603050405020304" pitchFamily="18" charset="0"/>
                <a:cs typeface="Times New Roman" panose="02020603050405020304" pitchFamily="18" charset="0"/>
              </a:rPr>
              <a:t>, Holt</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The Great God Pan </a:t>
            </a:r>
            <a:r>
              <a:rPr lang="en-US" sz="2800" dirty="0">
                <a:latin typeface="Times New Roman" panose="02020603050405020304" pitchFamily="18" charset="0"/>
                <a:cs typeface="Times New Roman" panose="02020603050405020304" pitchFamily="18" charset="0"/>
              </a:rPr>
              <a:t>- Doctor Raymond, Clarke, Villiers, Austin</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The Goddess a Demon </a:t>
            </a:r>
            <a:r>
              <a:rPr lang="en-US" sz="2800" dirty="0">
                <a:latin typeface="Times New Roman" panose="02020603050405020304" pitchFamily="18" charset="0"/>
                <a:cs typeface="Times New Roman" panose="02020603050405020304" pitchFamily="18" charset="0"/>
              </a:rPr>
              <a:t>- John, Graham, Ed and Phil Lawrence, Tom Moore</a:t>
            </a:r>
          </a:p>
          <a:p>
            <a:pPr marL="457200" lvl="0"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Only figure of male competence and self control is working class detective in </a:t>
            </a:r>
            <a:r>
              <a:rPr lang="en-US" sz="2800" i="1" dirty="0">
                <a:latin typeface="Times New Roman" pitchFamily="18" charset="0"/>
                <a:cs typeface="Times New Roman" pitchFamily="18" charset="0"/>
              </a:rPr>
              <a:t>The Beetle</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Figure of the future?</a:t>
            </a:r>
          </a:p>
          <a:p>
            <a:pPr lvl="0" defTabSz="4388900">
              <a:spcBef>
                <a:spcPct val="20000"/>
              </a:spcBef>
            </a:pPr>
            <a:endParaRPr lang="en-US" sz="2800" dirty="0">
              <a:latin typeface="Times New Roman" panose="02020603050405020304" pitchFamily="18" charset="0"/>
              <a:cs typeface="Times New Roman" panose="02020603050405020304" pitchFamily="18" charset="0"/>
            </a:endParaRPr>
          </a:p>
          <a:p>
            <a:pPr lvl="0" defTabSz="4388900">
              <a:spcBef>
                <a:spcPct val="20000"/>
              </a:spcBef>
            </a:pPr>
            <a:r>
              <a:rPr lang="en-US" sz="2800" i="1" u="sng" dirty="0">
                <a:latin typeface="Times New Roman" pitchFamily="18" charset="0"/>
                <a:cs typeface="Times New Roman" pitchFamily="18" charset="0"/>
              </a:rPr>
              <a:t>Female Threat as Constructed Absence</a:t>
            </a:r>
          </a:p>
          <a:p>
            <a:pPr marL="457200" lvl="0"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How is female agency constructed in each?</a:t>
            </a:r>
          </a:p>
          <a:p>
            <a:pPr marL="1943025" lvl="1"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ex) </a:t>
            </a:r>
            <a:r>
              <a:rPr lang="en-US" sz="2800" i="1" dirty="0">
                <a:latin typeface="Times New Roman" panose="02020603050405020304" pitchFamily="18" charset="0"/>
                <a:cs typeface="Times New Roman" panose="02020603050405020304" pitchFamily="18" charset="0"/>
              </a:rPr>
              <a:t>The Beetle </a:t>
            </a:r>
            <a:r>
              <a:rPr lang="en-US" sz="2800" dirty="0">
                <a:latin typeface="Times New Roman" panose="02020603050405020304" pitchFamily="18" charset="0"/>
                <a:cs typeface="Times New Roman" panose="02020603050405020304" pitchFamily="18" charset="0"/>
              </a:rPr>
              <a:t>- feminine agency is gender fluid and unfathomable</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The Great God Pan- </a:t>
            </a:r>
            <a:r>
              <a:rPr lang="en-US" sz="2800" dirty="0">
                <a:latin typeface="Times New Roman" panose="02020603050405020304" pitchFamily="18" charset="0"/>
                <a:cs typeface="Times New Roman" panose="02020603050405020304" pitchFamily="18" charset="0"/>
              </a:rPr>
              <a:t>female agency is linked to the masculine divine and is also unfathomable (not traditional!)</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The Goddess a Demon </a:t>
            </a:r>
            <a:r>
              <a:rPr lang="en-US" sz="2800" dirty="0">
                <a:latin typeface="Times New Roman" panose="02020603050405020304" pitchFamily="18" charset="0"/>
                <a:cs typeface="Times New Roman" panose="02020603050405020304" pitchFamily="18" charset="0"/>
              </a:rPr>
              <a:t>- female agency truly absent, masculine construct or illusion</a:t>
            </a:r>
          </a:p>
          <a:p>
            <a:pPr marL="457200" lvl="0"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Assumed to be malicious, despite narrative ambiguity</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The Beetle </a:t>
            </a:r>
            <a:r>
              <a:rPr lang="en-US" sz="2800" dirty="0">
                <a:latin typeface="Times New Roman" panose="02020603050405020304" pitchFamily="18" charset="0"/>
                <a:cs typeface="Times New Roman" panose="02020603050405020304" pitchFamily="18" charset="0"/>
              </a:rPr>
              <a:t>- personal vendetta becomes national threat</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The Great God Pan </a:t>
            </a:r>
            <a:r>
              <a:rPr lang="en-US" sz="2800" dirty="0">
                <a:latin typeface="Times New Roman" panose="02020603050405020304" pitchFamily="18" charset="0"/>
                <a:cs typeface="Times New Roman" panose="02020603050405020304" pitchFamily="18" charset="0"/>
              </a:rPr>
              <a:t>- Helen not traditional presenting woman; she scares the men by broadening their horizons and they kill themselves because they can’t handle it</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The Goddess a Demon </a:t>
            </a:r>
            <a:r>
              <a:rPr lang="en-US" sz="2800" dirty="0">
                <a:latin typeface="Times New Roman" panose="02020603050405020304" pitchFamily="18" charset="0"/>
                <a:cs typeface="Times New Roman" panose="02020603050405020304" pitchFamily="18" charset="0"/>
              </a:rPr>
              <a:t>- goddess literally has no will, is an inanimate object that Lawrence uses to achieve his ends [although everyone assumes it was a violent woman doing the big bad]</a:t>
            </a:r>
            <a:endParaRPr lang="en-US" sz="2800" dirty="0">
              <a:latin typeface="Times New Roman" panose="02020603050405020304" pitchFamily="18" charset="0"/>
              <a:cs typeface="Times New Roman" panose="02020603050405020304" pitchFamily="18" charset="0"/>
            </a:endParaRPr>
          </a:p>
        </p:txBody>
      </p:sp>
      <p:sp>
        <p:nvSpPr>
          <p:cNvPr id="21" name="TextBox 20"/>
          <p:cNvSpPr txBox="1"/>
          <p:nvPr/>
        </p:nvSpPr>
        <p:spPr>
          <a:xfrm>
            <a:off x="25740460" y="8164480"/>
            <a:ext cx="11987437" cy="5693866"/>
          </a:xfrm>
          <a:prstGeom prst="rect">
            <a:avLst/>
          </a:prstGeom>
          <a:noFill/>
          <a:ln>
            <a:noFill/>
          </a:ln>
        </p:spPr>
        <p:txBody>
          <a:bodyPr wrap="square" rtlCol="0">
            <a:spAutoFit/>
          </a:bodyPr>
          <a:lstStyle/>
          <a:p>
            <a:pPr lvl="0" defTabSz="4388900" fontAlgn="base">
              <a:spcBef>
                <a:spcPct val="20000"/>
              </a:spcBef>
            </a:pPr>
            <a:r>
              <a:rPr lang="en-US" sz="2800" dirty="0">
                <a:latin typeface="Times New Roman" pitchFamily="18" charset="0"/>
                <a:cs typeface="Times New Roman" pitchFamily="18" charset="0"/>
              </a:rPr>
              <a:t>Imperial Gothic novels set abroad tend to have structure, cohesion and the Britons came out on top. The male protagonists in these three novels, in direct contrast with the precedents set in sensation fiction, cannot keep Britain in line with rationale and the stark divide between masculine and feminine worlds. Most importantly though, the female threat in these novels is a constructed absence rather than a dangerous presence. The underlying ideas of a poisonous or deadly woman that men create, and culture based on what they’re afraid of goes back much farther than just the late 19th century. Nathaniel Hawthorne wrote a story called </a:t>
            </a:r>
            <a:r>
              <a:rPr lang="en-US" sz="2800" i="1" dirty="0" err="1">
                <a:latin typeface="Times New Roman" pitchFamily="18" charset="0"/>
                <a:cs typeface="Times New Roman" pitchFamily="18" charset="0"/>
              </a:rPr>
              <a:t>Rappaccini's</a:t>
            </a:r>
            <a:r>
              <a:rPr lang="en-US" sz="2800" i="1" dirty="0">
                <a:latin typeface="Times New Roman" pitchFamily="18" charset="0"/>
                <a:cs typeface="Times New Roman" pitchFamily="18" charset="0"/>
              </a:rPr>
              <a:t> Daughter </a:t>
            </a:r>
            <a:r>
              <a:rPr lang="en-US" sz="2800" dirty="0">
                <a:latin typeface="Times New Roman" pitchFamily="18" charset="0"/>
                <a:cs typeface="Times New Roman" pitchFamily="18" charset="0"/>
              </a:rPr>
              <a:t>based on a traditional folk story from Ancient India. The stories I’ve discussed take the premise of this old, foreign tale and apply it to a popular British conglomeration of science fiction, sensation fiction and the imperial gothic. Just as in </a:t>
            </a:r>
            <a:r>
              <a:rPr lang="en-US" sz="2800" i="1" dirty="0" err="1">
                <a:latin typeface="Times New Roman" pitchFamily="18" charset="0"/>
                <a:cs typeface="Times New Roman" pitchFamily="18" charset="0"/>
              </a:rPr>
              <a:t>Rappaccini's</a:t>
            </a:r>
            <a:r>
              <a:rPr lang="en-US" sz="2800" i="1" dirty="0">
                <a:latin typeface="Times New Roman" pitchFamily="18" charset="0"/>
                <a:cs typeface="Times New Roman" pitchFamily="18" charset="0"/>
              </a:rPr>
              <a:t> Daughter</a:t>
            </a:r>
            <a:r>
              <a:rPr lang="en-US" sz="2800" dirty="0">
                <a:latin typeface="Times New Roman" pitchFamily="18" charset="0"/>
                <a:cs typeface="Times New Roman" pitchFamily="18" charset="0"/>
              </a:rPr>
              <a:t>, the genre conventions of these stories read parallel to their content in those regards.</a:t>
            </a:r>
            <a:endParaRPr lang="en-US" sz="2800" dirty="0">
              <a:highlight>
                <a:srgbClr val="FFFF00"/>
              </a:highlight>
              <a:latin typeface="Times New Roman" pitchFamily="18" charset="0"/>
              <a:cs typeface="Times New Roman" pitchFamily="18" charset="0"/>
            </a:endParaRPr>
          </a:p>
        </p:txBody>
      </p:sp>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flipH="1" flipV="1">
            <a:off x="30336368" y="778967"/>
            <a:ext cx="7415783" cy="2895203"/>
          </a:xfrm>
          <a:prstGeom prst="rect">
            <a:avLst/>
          </a:prstGeom>
        </p:spPr>
      </p:pic>
      <p:sp>
        <p:nvSpPr>
          <p:cNvPr id="7" name="Rectangle 6"/>
          <p:cNvSpPr/>
          <p:nvPr/>
        </p:nvSpPr>
        <p:spPr>
          <a:xfrm>
            <a:off x="554423" y="19693214"/>
            <a:ext cx="11841006" cy="12846594"/>
          </a:xfrm>
          <a:prstGeom prst="rect">
            <a:avLst/>
          </a:prstGeom>
        </p:spPr>
        <p:txBody>
          <a:bodyPr wrap="square">
            <a:spAutoFit/>
          </a:bodyPr>
          <a:lstStyle/>
          <a:p>
            <a:pPr marL="457200" lvl="0" indent="-457200" defTabSz="4388900">
              <a:spcBef>
                <a:spcPct val="20000"/>
              </a:spcBef>
              <a:buFont typeface="Arial" panose="020B0604020202020204" pitchFamily="34" charset="0"/>
              <a:buChar char="•"/>
            </a:pPr>
            <a:r>
              <a:rPr lang="en-US" sz="2800" i="1" dirty="0">
                <a:latin typeface="Times New Roman" pitchFamily="18" charset="0"/>
                <a:cs typeface="Times New Roman" pitchFamily="18" charset="0"/>
              </a:rPr>
              <a:t>Imperial Gothic Literature </a:t>
            </a:r>
            <a:r>
              <a:rPr lang="en-US" sz="2800" dirty="0">
                <a:latin typeface="Times New Roman" pitchFamily="18" charset="0"/>
                <a:cs typeface="Times New Roman" pitchFamily="18" charset="0"/>
              </a:rPr>
              <a:t>- as the British Empire fell apart in the second half of the 19th century, literature attempted to revitalize British pride and nationalism by villainizing potential reverse-colonial threats</a:t>
            </a:r>
          </a:p>
          <a:p>
            <a:pPr marL="1943025" lvl="1"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ex) </a:t>
            </a:r>
            <a:r>
              <a:rPr lang="en-US" sz="2800" i="1" dirty="0">
                <a:latin typeface="Times New Roman" panose="02020603050405020304" pitchFamily="18" charset="0"/>
                <a:cs typeface="Times New Roman" panose="02020603050405020304" pitchFamily="18" charset="0"/>
              </a:rPr>
              <a:t>Heart of Darkness</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Dracula</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She</a:t>
            </a:r>
          </a:p>
          <a:p>
            <a:pPr lvl="0" defTabSz="4388900">
              <a:spcBef>
                <a:spcPct val="20000"/>
              </a:spcBef>
            </a:pPr>
            <a:endParaRPr lang="en-US" sz="2800" i="1" dirty="0">
              <a:latin typeface="Times New Roman" panose="02020603050405020304" pitchFamily="18" charset="0"/>
              <a:cs typeface="Times New Roman" panose="02020603050405020304" pitchFamily="18" charset="0"/>
            </a:endParaRPr>
          </a:p>
          <a:p>
            <a:pPr marL="457200" lvl="0" indent="-457200" defTabSz="4388900">
              <a:spcBef>
                <a:spcPct val="20000"/>
              </a:spcBef>
              <a:buFont typeface="Arial" panose="020B0604020202020204" pitchFamily="34" charset="0"/>
              <a:buChar char="•"/>
            </a:pPr>
            <a:r>
              <a:rPr lang="en-US" sz="2800" i="1" dirty="0">
                <a:latin typeface="Times New Roman" panose="02020603050405020304" pitchFamily="18" charset="0"/>
                <a:cs typeface="Times New Roman" panose="02020603050405020304" pitchFamily="18" charset="0"/>
              </a:rPr>
              <a:t>Sensation Fiction </a:t>
            </a:r>
            <a:r>
              <a:rPr lang="en-US" sz="2800" dirty="0">
                <a:latin typeface="Times New Roman" pitchFamily="18" charset="0"/>
                <a:cs typeface="Times New Roman" pitchFamily="18" charset="0"/>
              </a:rPr>
              <a:t>- a subgenre of fiction from the 1860s that generally included the following: an impromptu male-protag-as-detective, secrets, and the drama of the British upper classes</a:t>
            </a:r>
          </a:p>
          <a:p>
            <a:pPr marL="1943025" lvl="1"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ex) </a:t>
            </a:r>
            <a:r>
              <a:rPr lang="en-US" sz="2800" i="1" dirty="0">
                <a:latin typeface="Times New Roman" panose="02020603050405020304" pitchFamily="18" charset="0"/>
                <a:cs typeface="Times New Roman" panose="02020603050405020304" pitchFamily="18" charset="0"/>
              </a:rPr>
              <a:t>Lady Audley’s Secret</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Aurora Floyd</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The Woman in </a:t>
            </a:r>
            <a:r>
              <a:rPr lang="en-US" sz="2800" i="1" dirty="0" smtClean="0">
                <a:latin typeface="Times New Roman" panose="02020603050405020304" pitchFamily="18" charset="0"/>
                <a:cs typeface="Times New Roman" panose="02020603050405020304" pitchFamily="18" charset="0"/>
              </a:rPr>
              <a:t>White</a:t>
            </a:r>
          </a:p>
          <a:p>
            <a:pPr marL="1485825" lvl="1" defTabSz="4388900">
              <a:spcBef>
                <a:spcPct val="20000"/>
              </a:spcBef>
            </a:pPr>
            <a:endParaRPr lang="en-US" sz="2800" dirty="0">
              <a:latin typeface="Times New Roman" pitchFamily="18" charset="0"/>
              <a:cs typeface="Times New Roman" pitchFamily="18" charset="0"/>
            </a:endParaRPr>
          </a:p>
          <a:p>
            <a:pPr marL="457200" lvl="0" indent="-457200" defTabSz="4388900">
              <a:spcBef>
                <a:spcPct val="20000"/>
              </a:spcBef>
              <a:buFont typeface="Arial" panose="020B0604020202020204" pitchFamily="34" charset="0"/>
              <a:buChar char="•"/>
            </a:pPr>
            <a:r>
              <a:rPr lang="en-US" sz="2800" i="1" dirty="0">
                <a:latin typeface="Times New Roman" pitchFamily="18" charset="0"/>
                <a:cs typeface="Times New Roman" pitchFamily="18" charset="0"/>
              </a:rPr>
              <a:t>New Woman Fiction </a:t>
            </a:r>
            <a:r>
              <a:rPr lang="en-US" sz="2800" dirty="0">
                <a:latin typeface="Times New Roman" pitchFamily="18" charset="0"/>
                <a:cs typeface="Times New Roman" pitchFamily="18" charset="0"/>
              </a:rPr>
              <a:t>- “free-spirited and independent, educated and uninterested in marriage and children, the figure of the New Woman threatened conventional ideas about ideal Victorian womanhood.” (</a:t>
            </a:r>
            <a:r>
              <a:rPr lang="en-US" sz="2800" dirty="0" err="1">
                <a:latin typeface="Times New Roman" pitchFamily="18" charset="0"/>
                <a:cs typeface="Times New Roman" pitchFamily="18" charset="0"/>
              </a:rPr>
              <a:t>Buzwell</a:t>
            </a:r>
            <a:r>
              <a:rPr lang="en-US" sz="2800" dirty="0">
                <a:latin typeface="Times New Roman" pitchFamily="18" charset="0"/>
                <a:cs typeface="Times New Roman" pitchFamily="18" charset="0"/>
              </a:rPr>
              <a:t>)</a:t>
            </a:r>
          </a:p>
          <a:p>
            <a:pPr marL="1943025" lvl="1"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in direct contrast with the ideal of the Victorian “angel of the house”</a:t>
            </a:r>
          </a:p>
          <a:p>
            <a:pPr marL="1943025" lvl="1"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ex) </a:t>
            </a:r>
            <a:r>
              <a:rPr lang="en-US" sz="2800" i="1" dirty="0">
                <a:latin typeface="Times New Roman" panose="02020603050405020304" pitchFamily="18" charset="0"/>
                <a:cs typeface="Times New Roman" panose="02020603050405020304" pitchFamily="18" charset="0"/>
              </a:rPr>
              <a:t>The Beth Book</a:t>
            </a:r>
          </a:p>
          <a:p>
            <a:pPr marL="1943025" lvl="1" indent="-457200" defTabSz="4388900">
              <a:spcBef>
                <a:spcPct val="20000"/>
              </a:spcBef>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ex) </a:t>
            </a:r>
            <a:r>
              <a:rPr lang="en-US" sz="2800" i="1" dirty="0">
                <a:latin typeface="Times New Roman" panose="02020603050405020304" pitchFamily="18" charset="0"/>
                <a:cs typeface="Times New Roman" panose="02020603050405020304" pitchFamily="18" charset="0"/>
              </a:rPr>
              <a:t>Jude the Obscure</a:t>
            </a:r>
          </a:p>
          <a:p>
            <a:pPr lvl="0" defTabSz="4388900">
              <a:spcBef>
                <a:spcPct val="20000"/>
              </a:spcBef>
            </a:pPr>
            <a:endParaRPr lang="en-US" sz="2800" i="1" dirty="0">
              <a:latin typeface="Times New Roman" panose="02020603050405020304" pitchFamily="18" charset="0"/>
              <a:cs typeface="Times New Roman" panose="02020603050405020304" pitchFamily="18" charset="0"/>
            </a:endParaRPr>
          </a:p>
          <a:p>
            <a:pPr marL="457200" lvl="0" indent="-457200" defTabSz="4388900">
              <a:spcBef>
                <a:spcPct val="20000"/>
              </a:spcBef>
              <a:buFont typeface="Arial" panose="020B0604020202020204" pitchFamily="34" charset="0"/>
              <a:buChar char="•"/>
            </a:pPr>
            <a:r>
              <a:rPr lang="en-US" sz="2800" i="1" dirty="0" err="1">
                <a:latin typeface="Times New Roman" panose="02020603050405020304" pitchFamily="18" charset="0"/>
                <a:cs typeface="Times New Roman" panose="02020603050405020304" pitchFamily="18" charset="0"/>
              </a:rPr>
              <a:t>Rappaccini's</a:t>
            </a:r>
            <a:r>
              <a:rPr lang="en-US" sz="2800" i="1" dirty="0">
                <a:latin typeface="Times New Roman" panose="02020603050405020304" pitchFamily="18" charset="0"/>
                <a:cs typeface="Times New Roman" panose="02020603050405020304" pitchFamily="18" charset="0"/>
              </a:rPr>
              <a:t> Daughter </a:t>
            </a:r>
            <a:r>
              <a:rPr lang="en-US" sz="2800" dirty="0">
                <a:latin typeface="Times New Roman" pitchFamily="18" charset="0"/>
                <a:cs typeface="Times New Roman" pitchFamily="18" charset="0"/>
              </a:rPr>
              <a:t>(Hawthorne)</a:t>
            </a:r>
          </a:p>
          <a:p>
            <a:pPr marL="1943025" lvl="1"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dangerous woman constructed by her scientist father</a:t>
            </a:r>
          </a:p>
          <a:p>
            <a:pPr marL="1943025" lvl="1"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poses a threat to the boy who wants to come in and take her</a:t>
            </a:r>
          </a:p>
          <a:p>
            <a:pPr marL="1943025" lvl="1" indent="-457200" defTabSz="4388900">
              <a:spcBef>
                <a:spcPct val="20000"/>
              </a:spcBef>
              <a:buFont typeface="Arial" panose="020B0604020202020204" pitchFamily="34" charset="0"/>
              <a:buChar char="•"/>
            </a:pPr>
            <a:r>
              <a:rPr lang="en-US" sz="2800" dirty="0">
                <a:latin typeface="Times New Roman" pitchFamily="18" charset="0"/>
                <a:cs typeface="Times New Roman" pitchFamily="18" charset="0"/>
              </a:rPr>
              <a:t>story originated as an Ancient Indian folktale</a:t>
            </a:r>
            <a:endParaRPr lang="en-US" sz="2800" dirty="0">
              <a:latin typeface="Times New Roman" pitchFamily="18" charset="0"/>
              <a:cs typeface="Times New Roman" pitchFamily="18" charset="0"/>
            </a:endParaRPr>
          </a:p>
        </p:txBody>
      </p:sp>
      <p:sp>
        <p:nvSpPr>
          <p:cNvPr id="23" name="TextBox 22"/>
          <p:cNvSpPr txBox="1"/>
          <p:nvPr/>
        </p:nvSpPr>
        <p:spPr>
          <a:xfrm>
            <a:off x="25740461" y="14957454"/>
            <a:ext cx="12070848" cy="1015663"/>
          </a:xfrm>
          <a:prstGeom prst="rect">
            <a:avLst/>
          </a:prstGeom>
          <a:solidFill>
            <a:srgbClr val="582C83"/>
          </a:solidFill>
        </p:spPr>
        <p:txBody>
          <a:bodyPr wrap="square" rtlCol="0">
            <a:spAutoFit/>
          </a:bodyPr>
          <a:lstStyle/>
          <a:p>
            <a:pPr algn="ctr"/>
            <a:r>
              <a:rPr lang="en-US" sz="6000" dirty="0" smtClean="0">
                <a:solidFill>
                  <a:schemeClr val="bg1"/>
                </a:solidFill>
                <a:latin typeface="Felix Titling" panose="04060505060202020A04" pitchFamily="82" charset="0"/>
              </a:rPr>
              <a:t>REFERENCES</a:t>
            </a:r>
            <a:endParaRPr lang="en-US" sz="6000" dirty="0">
              <a:solidFill>
                <a:schemeClr val="bg1"/>
              </a:solidFill>
              <a:latin typeface="Felix Titling" panose="04060505060202020A04" pitchFamily="82" charset="0"/>
            </a:endParaRPr>
          </a:p>
        </p:txBody>
      </p:sp>
      <p:sp>
        <p:nvSpPr>
          <p:cNvPr id="8" name="Rectangle 7"/>
          <p:cNvSpPr/>
          <p:nvPr/>
        </p:nvSpPr>
        <p:spPr>
          <a:xfrm>
            <a:off x="25740460" y="16215032"/>
            <a:ext cx="11987438" cy="11553932"/>
          </a:xfrm>
          <a:prstGeom prst="rect">
            <a:avLst/>
          </a:prstGeom>
        </p:spPr>
        <p:txBody>
          <a:bodyPr wrap="square">
            <a:spAutoFit/>
          </a:bodyPr>
          <a:lstStyle/>
          <a:p>
            <a:pPr lvl="0" defTabSz="4388900">
              <a:spcBef>
                <a:spcPct val="20000"/>
              </a:spcBef>
            </a:pPr>
            <a:r>
              <a:rPr lang="en-US" sz="2800" b="1" dirty="0">
                <a:latin typeface="Times New Roman" pitchFamily="18" charset="0"/>
                <a:cs typeface="Times New Roman" pitchFamily="18" charset="0"/>
              </a:rPr>
              <a:t>Bakhtin, Mikhail, and Michael </a:t>
            </a:r>
            <a:r>
              <a:rPr lang="en-US" sz="2800" b="1" dirty="0" err="1">
                <a:latin typeface="Times New Roman" pitchFamily="18" charset="0"/>
                <a:cs typeface="Times New Roman" pitchFamily="18" charset="0"/>
              </a:rPr>
              <a:t>Holquist</a:t>
            </a:r>
            <a:r>
              <a:rPr lang="en-US" sz="2800" b="1" dirty="0">
                <a:latin typeface="Times New Roman" pitchFamily="18" charset="0"/>
                <a:cs typeface="Times New Roman" pitchFamily="18" charset="0"/>
              </a:rPr>
              <a:t>. </a:t>
            </a:r>
            <a:r>
              <a:rPr lang="en-US" sz="2800" i="1" dirty="0">
                <a:latin typeface="Times New Roman" pitchFamily="18" charset="0"/>
                <a:cs typeface="Times New Roman" pitchFamily="18" charset="0"/>
              </a:rPr>
              <a:t>The Dialogic Imagination: Four Essays</a:t>
            </a:r>
            <a:r>
              <a:rPr lang="en-US" sz="2800" dirty="0">
                <a:latin typeface="Times New Roman" pitchFamily="18" charset="0"/>
                <a:cs typeface="Times New Roman" pitchFamily="18" charset="0"/>
              </a:rPr>
              <a:t>. University of Texas Press, 2000.</a:t>
            </a:r>
          </a:p>
          <a:p>
            <a:pPr lvl="0" defTabSz="4388900" fontAlgn="base">
              <a:spcBef>
                <a:spcPct val="20000"/>
              </a:spcBef>
            </a:pPr>
            <a:r>
              <a:rPr lang="en-US" sz="2800" b="1" dirty="0" err="1">
                <a:latin typeface="Times New Roman" pitchFamily="18" charset="0"/>
                <a:cs typeface="Times New Roman" pitchFamily="18" charset="0"/>
              </a:rPr>
              <a:t>Buzwell</a:t>
            </a:r>
            <a:r>
              <a:rPr lang="en-US" sz="2800" b="1" dirty="0">
                <a:latin typeface="Times New Roman" pitchFamily="18" charset="0"/>
                <a:cs typeface="Times New Roman" pitchFamily="18" charset="0"/>
              </a:rPr>
              <a:t>, Greg. </a:t>
            </a:r>
            <a:r>
              <a:rPr lang="en-US" sz="2800" dirty="0">
                <a:latin typeface="Times New Roman" pitchFamily="18" charset="0"/>
                <a:cs typeface="Times New Roman" pitchFamily="18" charset="0"/>
              </a:rPr>
              <a:t>“Daughters of Decadence: the New Woman in the Victorian Fin De     Siècle.” </a:t>
            </a:r>
            <a:r>
              <a:rPr lang="en-US" sz="2800" i="1" dirty="0">
                <a:latin typeface="Times New Roman" pitchFamily="18" charset="0"/>
                <a:cs typeface="Times New Roman" pitchFamily="18" charset="0"/>
              </a:rPr>
              <a:t>The British Library</a:t>
            </a:r>
            <a:r>
              <a:rPr lang="en-US" sz="2800" dirty="0">
                <a:latin typeface="Times New Roman" pitchFamily="18" charset="0"/>
                <a:cs typeface="Times New Roman" pitchFamily="18" charset="0"/>
              </a:rPr>
              <a:t>, The British Library, 17 Apr. 2014, www.bl.uk/romantics-and-victorians/articles/daughters-of-decadence-the-new-woman-in-the-victorian-fin-de-siecle.</a:t>
            </a:r>
            <a:endParaRPr lang="es-ES_tradnl" sz="2800" dirty="0">
              <a:latin typeface="Times New Roman" pitchFamily="18" charset="0"/>
              <a:cs typeface="Times New Roman" pitchFamily="18" charset="0"/>
            </a:endParaRPr>
          </a:p>
          <a:p>
            <a:pPr lvl="0" defTabSz="4388900" fontAlgn="base">
              <a:spcBef>
                <a:spcPct val="20000"/>
              </a:spcBef>
            </a:pPr>
            <a:r>
              <a:rPr lang="es-ES_tradnl" sz="2800" b="1" dirty="0" err="1">
                <a:latin typeface="Times New Roman" pitchFamily="18" charset="0"/>
                <a:cs typeface="Times New Roman" pitchFamily="18" charset="0"/>
              </a:rPr>
              <a:t>Carpenter</a:t>
            </a:r>
            <a:r>
              <a:rPr lang="es-ES_tradnl" sz="2800" b="1" dirty="0">
                <a:latin typeface="Times New Roman" pitchFamily="18" charset="0"/>
                <a:cs typeface="Times New Roman" pitchFamily="18" charset="0"/>
              </a:rPr>
              <a:t>, Edward.</a:t>
            </a:r>
            <a:r>
              <a:rPr lang="es-ES_tradnl" sz="2800" dirty="0">
                <a:latin typeface="Times New Roman" pitchFamily="18" charset="0"/>
                <a:cs typeface="Times New Roman" pitchFamily="18" charset="0"/>
              </a:rPr>
              <a:t> </a:t>
            </a:r>
          </a:p>
          <a:p>
            <a:pPr lvl="0" defTabSz="4388900">
              <a:spcBef>
                <a:spcPct val="20000"/>
              </a:spcBef>
            </a:pPr>
            <a:r>
              <a:rPr lang="en-US" sz="2800" b="1" dirty="0">
                <a:latin typeface="Times New Roman" pitchFamily="18" charset="0"/>
                <a:cs typeface="Times New Roman" pitchFamily="18" charset="0"/>
              </a:rPr>
              <a:t>Daly, Suzanne. </a:t>
            </a:r>
            <a:r>
              <a:rPr lang="en-US" sz="2800" dirty="0">
                <a:latin typeface="Times New Roman" pitchFamily="18" charset="0"/>
                <a:cs typeface="Times New Roman" pitchFamily="18" charset="0"/>
              </a:rPr>
              <a:t>“The Imperial Gothic.” </a:t>
            </a:r>
            <a:r>
              <a:rPr lang="en-US" sz="2800" i="1" dirty="0">
                <a:latin typeface="Times New Roman" pitchFamily="18" charset="0"/>
                <a:cs typeface="Times New Roman" pitchFamily="18" charset="0"/>
              </a:rPr>
              <a:t>The British Library</a:t>
            </a:r>
            <a:r>
              <a:rPr lang="en-US" sz="2800" dirty="0">
                <a:latin typeface="Times New Roman" pitchFamily="18" charset="0"/>
                <a:cs typeface="Times New Roman" pitchFamily="18" charset="0"/>
              </a:rPr>
              <a:t>, The British Library, 26 Mar. 2014, www.bl.uk/romantics-and-victorians/articles/the-imperial-gothic.</a:t>
            </a:r>
          </a:p>
          <a:p>
            <a:pPr lvl="0" defTabSz="4388900" fontAlgn="base">
              <a:spcBef>
                <a:spcPct val="20000"/>
              </a:spcBef>
            </a:pPr>
            <a:r>
              <a:rPr lang="en-US" sz="2800" b="1" dirty="0" err="1">
                <a:latin typeface="Times New Roman" pitchFamily="18" charset="0"/>
                <a:cs typeface="Times New Roman" pitchFamily="18" charset="0"/>
              </a:rPr>
              <a:t>Diniejko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Andrezj</a:t>
            </a:r>
            <a:r>
              <a:rPr lang="en-US" sz="2800" b="1" dirty="0">
                <a:latin typeface="Times New Roman" pitchFamily="18" charset="0"/>
                <a:cs typeface="Times New Roman" pitchFamily="18" charset="0"/>
              </a:rPr>
              <a:t>. </a:t>
            </a:r>
            <a:r>
              <a:rPr lang="en-US" sz="2800" dirty="0">
                <a:latin typeface="Times New Roman" pitchFamily="18" charset="0"/>
                <a:cs typeface="Times New Roman" pitchFamily="18" charset="0"/>
              </a:rPr>
              <a:t>“The New Woman Fiction.” </a:t>
            </a:r>
            <a:r>
              <a:rPr lang="en-US" sz="2800" i="1" dirty="0">
                <a:latin typeface="Times New Roman" pitchFamily="18" charset="0"/>
                <a:cs typeface="Times New Roman" pitchFamily="18" charset="0"/>
              </a:rPr>
              <a:t>The New Woman Fiction</a:t>
            </a:r>
            <a:r>
              <a:rPr lang="en-US" sz="2800" dirty="0">
                <a:latin typeface="Times New Roman" pitchFamily="18" charset="0"/>
                <a:cs typeface="Times New Roman" pitchFamily="18" charset="0"/>
              </a:rPr>
              <a:t>, 17 Dec. 2011, www.victorianweb.org/gender/diniejko1.html.</a:t>
            </a:r>
            <a:r>
              <a:rPr lang="es-ES_tradnl" sz="2800" dirty="0">
                <a:latin typeface="Times New Roman" pitchFamily="18" charset="0"/>
                <a:cs typeface="Times New Roman" pitchFamily="18" charset="0"/>
              </a:rPr>
              <a:t> </a:t>
            </a:r>
          </a:p>
          <a:p>
            <a:pPr lvl="0" defTabSz="4388900">
              <a:spcBef>
                <a:spcPct val="20000"/>
              </a:spcBef>
            </a:pPr>
            <a:r>
              <a:rPr lang="en-US" sz="2800" b="1" dirty="0">
                <a:latin typeface="Times New Roman" pitchFamily="18" charset="0"/>
                <a:cs typeface="Times New Roman" pitchFamily="18" charset="0"/>
              </a:rPr>
              <a:t>Haggard, H. Rider. </a:t>
            </a:r>
            <a:r>
              <a:rPr lang="en-US" sz="2800" i="1" dirty="0">
                <a:latin typeface="Times New Roman" pitchFamily="18" charset="0"/>
                <a:cs typeface="Times New Roman" pitchFamily="18" charset="0"/>
              </a:rPr>
              <a:t>She</a:t>
            </a:r>
            <a:r>
              <a:rPr lang="en-US" sz="2800" dirty="0">
                <a:latin typeface="Times New Roman" pitchFamily="18" charset="0"/>
                <a:cs typeface="Times New Roman" pitchFamily="18" charset="0"/>
              </a:rPr>
              <a:t>. Kindle, 1886/Public Domain.</a:t>
            </a:r>
          </a:p>
          <a:p>
            <a:pPr lvl="0" defTabSz="4388900">
              <a:spcBef>
                <a:spcPct val="20000"/>
              </a:spcBef>
            </a:pPr>
            <a:r>
              <a:rPr lang="en-US" sz="2800" b="1" dirty="0">
                <a:latin typeface="Times New Roman" pitchFamily="18" charset="0"/>
                <a:cs typeface="Times New Roman" pitchFamily="18" charset="0"/>
              </a:rPr>
              <a:t>Hawthorne, Nathaniel, and Hyatt Howe. Waggoner. </a:t>
            </a:r>
            <a:r>
              <a:rPr lang="en-US" sz="2800" i="1" dirty="0">
                <a:latin typeface="Times New Roman" pitchFamily="18" charset="0"/>
                <a:cs typeface="Times New Roman" pitchFamily="18" charset="0"/>
              </a:rPr>
              <a:t>Selected Tales and Sketches</a:t>
            </a:r>
            <a:r>
              <a:rPr lang="en-US" sz="2800" dirty="0">
                <a:latin typeface="Times New Roman" pitchFamily="18" charset="0"/>
                <a:cs typeface="Times New Roman" pitchFamily="18" charset="0"/>
              </a:rPr>
              <a:t>. Holt, Rinehart and Winston, 1964.</a:t>
            </a:r>
          </a:p>
          <a:p>
            <a:pPr lvl="0" defTabSz="4388900">
              <a:spcBef>
                <a:spcPct val="20000"/>
              </a:spcBef>
            </a:pPr>
            <a:r>
              <a:rPr lang="en-US" sz="2800" b="1" dirty="0">
                <a:latin typeface="Times New Roman" pitchFamily="18" charset="0"/>
                <a:cs typeface="Times New Roman" pitchFamily="18" charset="0"/>
              </a:rPr>
              <a:t>Machen, Arthur. </a:t>
            </a:r>
            <a:r>
              <a:rPr lang="en-US" sz="2800" i="1" dirty="0">
                <a:latin typeface="Times New Roman" pitchFamily="18" charset="0"/>
                <a:cs typeface="Times New Roman" pitchFamily="18" charset="0"/>
              </a:rPr>
              <a:t>The Great God Pan</a:t>
            </a:r>
            <a:r>
              <a:rPr lang="en-US" sz="2800" dirty="0">
                <a:latin typeface="Times New Roman" pitchFamily="18" charset="0"/>
                <a:cs typeface="Times New Roman" pitchFamily="18" charset="0"/>
              </a:rPr>
              <a:t>. Kindle, 1894/Public Domain.</a:t>
            </a:r>
          </a:p>
          <a:p>
            <a:pPr lvl="0" defTabSz="4388900">
              <a:spcBef>
                <a:spcPct val="20000"/>
              </a:spcBef>
            </a:pPr>
            <a:r>
              <a:rPr lang="en-US" sz="2800" b="1" dirty="0">
                <a:latin typeface="Times New Roman" pitchFamily="18" charset="0"/>
                <a:cs typeface="Times New Roman" pitchFamily="18" charset="0"/>
              </a:rPr>
              <a:t>Marsh, Richard. </a:t>
            </a:r>
            <a:r>
              <a:rPr lang="en-US" sz="2800" i="1" dirty="0">
                <a:latin typeface="Times New Roman" pitchFamily="18" charset="0"/>
                <a:cs typeface="Times New Roman" pitchFamily="18" charset="0"/>
              </a:rPr>
              <a:t>The Beetle: a Mystery</a:t>
            </a:r>
            <a:r>
              <a:rPr lang="en-US" sz="2800" dirty="0">
                <a:latin typeface="Times New Roman" pitchFamily="18" charset="0"/>
                <a:cs typeface="Times New Roman" pitchFamily="18" charset="0"/>
              </a:rPr>
              <a:t>. Penguin Books, 2018.</a:t>
            </a:r>
          </a:p>
          <a:p>
            <a:pPr lvl="0" defTabSz="4388900">
              <a:spcBef>
                <a:spcPct val="20000"/>
              </a:spcBef>
            </a:pPr>
            <a:r>
              <a:rPr lang="en-US" sz="2800" b="1" dirty="0">
                <a:latin typeface="Times New Roman" pitchFamily="18" charset="0"/>
                <a:cs typeface="Times New Roman" pitchFamily="18" charset="0"/>
              </a:rPr>
              <a:t>Marsh, Richard. </a:t>
            </a:r>
            <a:r>
              <a:rPr lang="en-US" sz="2800" i="1" dirty="0">
                <a:latin typeface="Times New Roman" pitchFamily="18" charset="0"/>
                <a:cs typeface="Times New Roman" pitchFamily="18" charset="0"/>
              </a:rPr>
              <a:t>The Goddess, a Demon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Valancourt</a:t>
            </a:r>
            <a:r>
              <a:rPr lang="en-US" sz="2800" dirty="0">
                <a:latin typeface="Times New Roman" pitchFamily="18" charset="0"/>
                <a:cs typeface="Times New Roman" pitchFamily="18" charset="0"/>
              </a:rPr>
              <a:t> Books, 2010.</a:t>
            </a:r>
          </a:p>
          <a:p>
            <a:pPr lvl="0" defTabSz="4388900">
              <a:spcBef>
                <a:spcPct val="20000"/>
              </a:spcBef>
            </a:pPr>
            <a:r>
              <a:rPr lang="en-US" sz="2800" b="1" dirty="0" err="1">
                <a:latin typeface="Times New Roman" pitchFamily="18" charset="0"/>
                <a:cs typeface="Times New Roman" pitchFamily="18" charset="0"/>
              </a:rPr>
              <a:t>Mulvey</a:t>
            </a:r>
            <a:r>
              <a:rPr lang="en-US" sz="2800" b="1" dirty="0">
                <a:latin typeface="Times New Roman" pitchFamily="18" charset="0"/>
                <a:cs typeface="Times New Roman" pitchFamily="18" charset="0"/>
              </a:rPr>
              <a:t>, Laura. </a:t>
            </a:r>
            <a:r>
              <a:rPr lang="en-US" sz="2800" dirty="0">
                <a:latin typeface="Times New Roman" pitchFamily="18" charset="0"/>
                <a:cs typeface="Times New Roman" pitchFamily="18" charset="0"/>
              </a:rPr>
              <a:t>“Visual Pleasure and Narrative Cinema.” </a:t>
            </a:r>
            <a:r>
              <a:rPr lang="en-US" sz="2800" i="1" dirty="0">
                <a:latin typeface="Times New Roman" pitchFamily="18" charset="0"/>
                <a:cs typeface="Times New Roman" pitchFamily="18" charset="0"/>
              </a:rPr>
              <a:t>Feminisms</a:t>
            </a:r>
            <a:r>
              <a:rPr lang="en-US" sz="2800" dirty="0">
                <a:latin typeface="Times New Roman" pitchFamily="18" charset="0"/>
                <a:cs typeface="Times New Roman" pitchFamily="18" charset="0"/>
              </a:rPr>
              <a:t>, 1975, pp. 438–448., doi:10.1007/978-1-349-14428-0_27.</a:t>
            </a:r>
          </a:p>
          <a:p>
            <a:pPr lvl="0" defTabSz="4388900">
              <a:spcBef>
                <a:spcPct val="20000"/>
              </a:spcBef>
            </a:pPr>
            <a:r>
              <a:rPr lang="es-ES_tradnl" sz="2800" b="1" dirty="0" err="1">
                <a:latin typeface="Times New Roman" pitchFamily="18" charset="0"/>
                <a:cs typeface="Times New Roman" pitchFamily="18" charset="0"/>
              </a:rPr>
              <a:t>Sedgwick</a:t>
            </a:r>
            <a:r>
              <a:rPr lang="es-ES_tradnl" sz="2800" b="1" dirty="0">
                <a:latin typeface="Times New Roman" pitchFamily="18" charset="0"/>
                <a:cs typeface="Times New Roman" pitchFamily="18" charset="0"/>
              </a:rPr>
              <a:t>, </a:t>
            </a:r>
            <a:r>
              <a:rPr lang="es-ES_tradnl" sz="2800" b="1" dirty="0" err="1">
                <a:latin typeface="Times New Roman" pitchFamily="18" charset="0"/>
                <a:cs typeface="Times New Roman" pitchFamily="18" charset="0"/>
              </a:rPr>
              <a:t>Eve</a:t>
            </a:r>
            <a:r>
              <a:rPr lang="es-ES_tradnl" sz="2800" b="1" dirty="0">
                <a:latin typeface="Times New Roman" pitchFamily="18" charset="0"/>
                <a:cs typeface="Times New Roman" pitchFamily="18" charset="0"/>
              </a:rPr>
              <a:t> </a:t>
            </a:r>
            <a:r>
              <a:rPr lang="es-ES_tradnl" sz="2800" b="1" dirty="0" err="1">
                <a:latin typeface="Times New Roman" pitchFamily="18" charset="0"/>
                <a:cs typeface="Times New Roman" pitchFamily="18" charset="0"/>
              </a:rPr>
              <a:t>Kosofsky</a:t>
            </a:r>
            <a:r>
              <a:rPr lang="es-ES_tradnl" sz="2800" b="1" dirty="0">
                <a:latin typeface="Times New Roman" pitchFamily="18" charset="0"/>
                <a:cs typeface="Times New Roman" pitchFamily="18" charset="0"/>
              </a:rPr>
              <a:t>, and Wayne </a:t>
            </a:r>
            <a:r>
              <a:rPr lang="es-ES_tradnl" sz="2800" b="1" dirty="0" err="1">
                <a:latin typeface="Times New Roman" pitchFamily="18" charset="0"/>
                <a:cs typeface="Times New Roman" pitchFamily="18" charset="0"/>
              </a:rPr>
              <a:t>Koestenbaum</a:t>
            </a:r>
            <a:r>
              <a:rPr lang="es-ES_tradnl" sz="2800" b="1" dirty="0">
                <a:latin typeface="Times New Roman" pitchFamily="18" charset="0"/>
                <a:cs typeface="Times New Roman" pitchFamily="18" charset="0"/>
              </a:rPr>
              <a:t>.</a:t>
            </a:r>
            <a:r>
              <a:rPr lang="es-ES_tradnl" sz="2800" dirty="0">
                <a:latin typeface="Times New Roman" pitchFamily="18" charset="0"/>
                <a:cs typeface="Times New Roman" pitchFamily="18" charset="0"/>
              </a:rPr>
              <a:t> </a:t>
            </a:r>
            <a:r>
              <a:rPr lang="es-ES_tradnl" sz="2800" i="1" dirty="0" err="1">
                <a:latin typeface="Times New Roman" pitchFamily="18" charset="0"/>
                <a:cs typeface="Times New Roman" pitchFamily="18" charset="0"/>
              </a:rPr>
              <a:t>Between</a:t>
            </a:r>
            <a:r>
              <a:rPr lang="es-ES_tradnl" sz="2800" i="1" dirty="0">
                <a:latin typeface="Times New Roman" pitchFamily="18" charset="0"/>
                <a:cs typeface="Times New Roman" pitchFamily="18" charset="0"/>
              </a:rPr>
              <a:t> </a:t>
            </a:r>
            <a:r>
              <a:rPr lang="es-ES_tradnl" sz="2800" i="1" dirty="0" err="1">
                <a:latin typeface="Times New Roman" pitchFamily="18" charset="0"/>
                <a:cs typeface="Times New Roman" pitchFamily="18" charset="0"/>
              </a:rPr>
              <a:t>Men</a:t>
            </a:r>
            <a:r>
              <a:rPr lang="es-ES_tradnl" sz="2800" i="1" dirty="0">
                <a:latin typeface="Times New Roman" pitchFamily="18" charset="0"/>
                <a:cs typeface="Times New Roman" pitchFamily="18" charset="0"/>
              </a:rPr>
              <a:t> English </a:t>
            </a:r>
            <a:r>
              <a:rPr lang="es-ES_tradnl" sz="2800" i="1" dirty="0" err="1">
                <a:latin typeface="Times New Roman" pitchFamily="18" charset="0"/>
                <a:cs typeface="Times New Roman" pitchFamily="18" charset="0"/>
              </a:rPr>
              <a:t>Literature</a:t>
            </a:r>
            <a:r>
              <a:rPr lang="es-ES_tradnl" sz="2800" i="1" dirty="0">
                <a:latin typeface="Times New Roman" pitchFamily="18" charset="0"/>
                <a:cs typeface="Times New Roman" pitchFamily="18" charset="0"/>
              </a:rPr>
              <a:t> and </a:t>
            </a:r>
            <a:r>
              <a:rPr lang="es-ES_tradnl" sz="2800" i="1" dirty="0" err="1">
                <a:latin typeface="Times New Roman" pitchFamily="18" charset="0"/>
                <a:cs typeface="Times New Roman" pitchFamily="18" charset="0"/>
              </a:rPr>
              <a:t>Male</a:t>
            </a:r>
            <a:r>
              <a:rPr lang="es-ES_tradnl" sz="2800" i="1" dirty="0">
                <a:latin typeface="Times New Roman" pitchFamily="18" charset="0"/>
                <a:cs typeface="Times New Roman" pitchFamily="18" charset="0"/>
              </a:rPr>
              <a:t> </a:t>
            </a:r>
            <a:r>
              <a:rPr lang="es-ES_tradnl" sz="2800" i="1" dirty="0" err="1">
                <a:latin typeface="Times New Roman" pitchFamily="18" charset="0"/>
                <a:cs typeface="Times New Roman" pitchFamily="18" charset="0"/>
              </a:rPr>
              <a:t>Homosocial</a:t>
            </a:r>
            <a:r>
              <a:rPr lang="es-ES_tradnl" sz="2800" i="1" dirty="0">
                <a:latin typeface="Times New Roman" pitchFamily="18" charset="0"/>
                <a:cs typeface="Times New Roman" pitchFamily="18" charset="0"/>
              </a:rPr>
              <a:t> </a:t>
            </a:r>
            <a:r>
              <a:rPr lang="es-ES_tradnl" sz="2800" i="1" dirty="0" err="1">
                <a:latin typeface="Times New Roman" pitchFamily="18" charset="0"/>
                <a:cs typeface="Times New Roman" pitchFamily="18" charset="0"/>
              </a:rPr>
              <a:t>Desire</a:t>
            </a:r>
            <a:r>
              <a:rPr lang="es-ES_tradnl" sz="2800" dirty="0">
                <a:latin typeface="Times New Roman" pitchFamily="18" charset="0"/>
                <a:cs typeface="Times New Roman" pitchFamily="18" charset="0"/>
              </a:rPr>
              <a:t>. Columbia </a:t>
            </a:r>
            <a:r>
              <a:rPr lang="es-ES_tradnl" sz="2800" dirty="0" err="1">
                <a:latin typeface="Times New Roman" pitchFamily="18" charset="0"/>
                <a:cs typeface="Times New Roman" pitchFamily="18" charset="0"/>
              </a:rPr>
              <a:t>University</a:t>
            </a:r>
            <a:r>
              <a:rPr lang="es-ES_tradnl" sz="2800" dirty="0">
                <a:latin typeface="Times New Roman" pitchFamily="18" charset="0"/>
                <a:cs typeface="Times New Roman" pitchFamily="18" charset="0"/>
              </a:rPr>
              <a:t> </a:t>
            </a:r>
            <a:r>
              <a:rPr lang="es-ES_tradnl" sz="2800" dirty="0" err="1">
                <a:latin typeface="Times New Roman" pitchFamily="18" charset="0"/>
                <a:cs typeface="Times New Roman" pitchFamily="18" charset="0"/>
              </a:rPr>
              <a:t>Press</a:t>
            </a:r>
            <a:r>
              <a:rPr lang="es-ES_tradnl" sz="2800" dirty="0">
                <a:latin typeface="Times New Roman" pitchFamily="18" charset="0"/>
                <a:cs typeface="Times New Roman" pitchFamily="18" charset="0"/>
              </a:rPr>
              <a:t>, 2016.</a:t>
            </a:r>
          </a:p>
          <a:p>
            <a:pPr lvl="0" defTabSz="4388900">
              <a:spcBef>
                <a:spcPct val="20000"/>
              </a:spcBef>
            </a:pPr>
            <a:r>
              <a:rPr lang="en-US" sz="2800" b="1" dirty="0">
                <a:latin typeface="Times New Roman" pitchFamily="18" charset="0"/>
                <a:cs typeface="Times New Roman" pitchFamily="18" charset="0"/>
              </a:rPr>
              <a:t>Sweet, Matthew. </a:t>
            </a:r>
            <a:r>
              <a:rPr lang="en-US" sz="2800" dirty="0">
                <a:latin typeface="Times New Roman" pitchFamily="18" charset="0"/>
                <a:cs typeface="Times New Roman" pitchFamily="18" charset="0"/>
              </a:rPr>
              <a:t>“Sensation Novels.” </a:t>
            </a:r>
            <a:r>
              <a:rPr lang="en-US" sz="2800" i="1" dirty="0">
                <a:latin typeface="Times New Roman" pitchFamily="18" charset="0"/>
                <a:cs typeface="Times New Roman" pitchFamily="18" charset="0"/>
              </a:rPr>
              <a:t>The British Library</a:t>
            </a:r>
            <a:r>
              <a:rPr lang="en-US" sz="2800" dirty="0">
                <a:latin typeface="Times New Roman" pitchFamily="18" charset="0"/>
                <a:cs typeface="Times New Roman" pitchFamily="18" charset="0"/>
              </a:rPr>
              <a:t>, The British Library, 9 Apr. 2014, www.bl.uk/romantics-and-victorians/articles/sensation-novels.</a:t>
            </a:r>
          </a:p>
          <a:p>
            <a:pPr lvl="0" defTabSz="4388900">
              <a:spcBef>
                <a:spcPct val="20000"/>
              </a:spcBef>
            </a:pPr>
            <a:r>
              <a:rPr lang="en-US" sz="2800" b="1" dirty="0">
                <a:latin typeface="Times New Roman" pitchFamily="18" charset="0"/>
                <a:cs typeface="Times New Roman" pitchFamily="18" charset="0"/>
              </a:rPr>
              <a:t>Woolf, Virginia. </a:t>
            </a:r>
            <a:r>
              <a:rPr lang="en-US" sz="2800" i="1" dirty="0">
                <a:latin typeface="Times New Roman" pitchFamily="18" charset="0"/>
                <a:cs typeface="Times New Roman" pitchFamily="18" charset="0"/>
              </a:rPr>
              <a:t>A Room of One's Own</a:t>
            </a:r>
            <a:r>
              <a:rPr lang="en-US" sz="2800" dirty="0">
                <a:latin typeface="Times New Roman" pitchFamily="18" charset="0"/>
                <a:cs typeface="Times New Roman" pitchFamily="18" charset="0"/>
              </a:rPr>
              <a:t>. Alma Classics, 2019.</a:t>
            </a:r>
            <a:endParaRPr lang="en-US" sz="2800" dirty="0">
              <a:latin typeface="Times New Roman" pitchFamily="18" charset="0"/>
              <a:cs typeface="Times New Roman" pitchFamily="18" charset="0"/>
            </a:endParaRPr>
          </a:p>
        </p:txBody>
      </p:sp>
      <p:sp>
        <p:nvSpPr>
          <p:cNvPr id="9" name="Rectangle 8"/>
          <p:cNvSpPr/>
          <p:nvPr/>
        </p:nvSpPr>
        <p:spPr>
          <a:xfrm>
            <a:off x="25740459" y="29863074"/>
            <a:ext cx="12180711" cy="1815882"/>
          </a:xfrm>
          <a:prstGeom prst="rect">
            <a:avLst/>
          </a:prstGeom>
        </p:spPr>
        <p:txBody>
          <a:bodyPr wrap="square">
            <a:spAutoFit/>
          </a:bodyPr>
          <a:lstStyle/>
          <a:p>
            <a:pPr lvl="0" defTabSz="4388900">
              <a:spcBef>
                <a:spcPct val="20000"/>
              </a:spcBef>
            </a:pPr>
            <a:r>
              <a:rPr lang="en-US" sz="2800" dirty="0">
                <a:latin typeface="Times New Roman" pitchFamily="18" charset="0"/>
                <a:cs typeface="Times New Roman" pitchFamily="18" charset="0"/>
              </a:rPr>
              <a:t>I would like to thank Dr. Gretchen Braun for being my mentor during two years’ worth of Summer Research Fellowships, the Furman Office of Undergraduate Research for the funding to attend NAVSA, and the NAVSA Conference 2019 for inviting me to present!</a:t>
            </a:r>
            <a:endParaRPr lang="en-US" sz="2800" dirty="0">
              <a:latin typeface="Times New Roman" pitchFamily="18" charset="0"/>
              <a:cs typeface="Times New Roman" pitchFamily="18" charset="0"/>
            </a:endParaRPr>
          </a:p>
        </p:txBody>
      </p:sp>
      <p:pic>
        <p:nvPicPr>
          <p:cNvPr id="26" name="Picture 25">
            <a:extLst>
              <a:ext uri="{FF2B5EF4-FFF2-40B4-BE49-F238E27FC236}">
                <a16:creationId xmlns:a16="http://schemas.microsoft.com/office/drawing/2014/main" id="{7C866C6D-25A2-44A1-8B9C-BEFCF5563499}"/>
              </a:ext>
            </a:extLst>
          </p:cNvPr>
          <p:cNvPicPr>
            <a:picLocks noChangeAspect="1"/>
          </p:cNvPicPr>
          <p:nvPr/>
        </p:nvPicPr>
        <p:blipFill rotWithShape="1">
          <a:blip r:embed="rId4"/>
          <a:srcRect l="43400" t="33368" r="29585" b="21149"/>
          <a:stretch/>
        </p:blipFill>
        <p:spPr>
          <a:xfrm>
            <a:off x="15257803" y="25323499"/>
            <a:ext cx="7400159" cy="6813408"/>
          </a:xfrm>
          <a:prstGeom prst="rect">
            <a:avLst/>
          </a:prstGeom>
        </p:spPr>
      </p:pic>
      <p:pic>
        <p:nvPicPr>
          <p:cNvPr id="27" name="Picture 26">
            <a:extLst>
              <a:ext uri="{FF2B5EF4-FFF2-40B4-BE49-F238E27FC236}">
                <a16:creationId xmlns:a16="http://schemas.microsoft.com/office/drawing/2014/main" id="{3A9BC227-74E0-4DB2-BA88-46E38389AF60}"/>
              </a:ext>
            </a:extLst>
          </p:cNvPr>
          <p:cNvPicPr>
            <a:picLocks noChangeAspect="1"/>
          </p:cNvPicPr>
          <p:nvPr/>
        </p:nvPicPr>
        <p:blipFill rotWithShape="1">
          <a:blip r:embed="rId5"/>
          <a:srcRect t="5400" b="2823"/>
          <a:stretch/>
        </p:blipFill>
        <p:spPr>
          <a:xfrm>
            <a:off x="5468925" y="3991460"/>
            <a:ext cx="2222344" cy="2702192"/>
          </a:xfrm>
          <a:prstGeom prst="rect">
            <a:avLst/>
          </a:prstGeom>
        </p:spPr>
      </p:pic>
      <p:pic>
        <p:nvPicPr>
          <p:cNvPr id="29" name="Picture 2" descr="Victorian Woman Silhouette Profile Images  Pictures - Becuo">
            <a:extLst>
              <a:ext uri="{FF2B5EF4-FFF2-40B4-BE49-F238E27FC236}">
                <a16:creationId xmlns:a16="http://schemas.microsoft.com/office/drawing/2014/main" id="{69D5F982-05F4-4805-B772-00FAE4185284}"/>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4539" r="14088"/>
          <a:stretch/>
        </p:blipFill>
        <p:spPr bwMode="auto">
          <a:xfrm>
            <a:off x="30579415" y="3964376"/>
            <a:ext cx="2578056" cy="27209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75460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3814</TotalTime>
  <Words>1134</Words>
  <Application>Microsoft Office PowerPoint</Application>
  <PresentationFormat>Custom</PresentationFormat>
  <Paragraphs>74</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Felix Titling</vt:lpstr>
      <vt:lpstr>Gill Sans MT</vt:lpstr>
      <vt:lpstr>Times New Roman</vt:lpstr>
      <vt:lpstr>Office Theme</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Assessing Best Practices of Climate Action Plans in the So</dc:title>
  <dc:creator>Microsoft Office User</dc:creator>
  <cp:lastModifiedBy>Sarah-Cate Rice-Student</cp:lastModifiedBy>
  <cp:revision>40</cp:revision>
  <dcterms:created xsi:type="dcterms:W3CDTF">2019-10-30T00:20:05Z</dcterms:created>
  <dcterms:modified xsi:type="dcterms:W3CDTF">2019-11-26T16:12:58Z</dcterms:modified>
</cp:coreProperties>
</file>