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38404800" cy="32918400"/>
  <p:notesSz cx="6858000" cy="9144000"/>
  <p:defaultTextStyle>
    <a:defPPr>
      <a:defRPr lang="en-US"/>
    </a:defPPr>
    <a:lvl1pPr marL="0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1pPr>
    <a:lvl2pPr marL="1711757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2pPr>
    <a:lvl3pPr marL="3423514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3pPr>
    <a:lvl4pPr marL="5135270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4pPr>
    <a:lvl5pPr marL="6847027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5pPr>
    <a:lvl6pPr marL="8558784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6pPr>
    <a:lvl7pPr marL="10270541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7pPr>
    <a:lvl8pPr marL="11982298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8pPr>
    <a:lvl9pPr marL="13694054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20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2C83"/>
    <a:srgbClr val="913FCF"/>
    <a:srgbClr val="A848F0"/>
    <a:srgbClr val="AB48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8"/>
    <p:restoredTop sz="94279"/>
  </p:normalViewPr>
  <p:slideViewPr>
    <p:cSldViewPr snapToGrid="0" snapToObjects="1">
      <p:cViewPr>
        <p:scale>
          <a:sx n="21" d="100"/>
          <a:sy n="21" d="100"/>
        </p:scale>
        <p:origin x="2124" y="192"/>
      </p:cViewPr>
      <p:guideLst>
        <p:guide orient="horz" pos="10368"/>
        <p:guide pos="120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E45574-4EB8-440F-BF03-367B7EA147BB}" type="doc">
      <dgm:prSet loTypeId="urn:microsoft.com/office/officeart/2005/8/layout/bProcess3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E818054-2A0C-4915-938C-E6827AE4762F}">
      <dgm:prSet phldrT="[Text]" custT="1"/>
      <dgm:spPr>
        <a:solidFill>
          <a:srgbClr val="582C83"/>
        </a:solidFill>
      </dgm:spPr>
      <dgm:t>
        <a:bodyPr/>
        <a:lstStyle/>
        <a:p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Collect anthromes and species richness data</a:t>
          </a:r>
        </a:p>
      </dgm:t>
    </dgm:pt>
    <dgm:pt modelId="{B30CEEA6-60E9-490F-B548-3849BFC53E86}" type="parTrans" cxnId="{D8A47A0C-422A-4349-A6ED-87E9FC4CD9CB}">
      <dgm:prSet/>
      <dgm:spPr/>
      <dgm:t>
        <a:bodyPr/>
        <a:lstStyle/>
        <a:p>
          <a:endParaRPr lang="en-US"/>
        </a:p>
      </dgm:t>
    </dgm:pt>
    <dgm:pt modelId="{DB4CDC27-695D-44F6-BEF0-E698CCE67EAF}" type="sibTrans" cxnId="{D8A47A0C-422A-4349-A6ED-87E9FC4CD9CB}">
      <dgm:prSet custT="1"/>
      <dgm:spPr>
        <a:ln>
          <a:solidFill>
            <a:srgbClr val="AB48F6"/>
          </a:solidFill>
        </a:ln>
      </dgm:spPr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12580B-0781-4CE0-8FC3-31D5170199B9}">
      <dgm:prSet phldrT="[Text]" custT="1"/>
      <dgm:spPr>
        <a:solidFill>
          <a:srgbClr val="582C83"/>
        </a:solidFill>
      </dgm:spPr>
      <dgm:t>
        <a:bodyPr/>
        <a:lstStyle/>
        <a:p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Reproject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 and rescale richness to match anthromes (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rPr>
            <a:t> 5 arc min grid cells)</a:t>
          </a: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667FDD2-A2F3-4AC3-9C54-C6F8AB7C5D99}" type="parTrans" cxnId="{6624C12C-3D6E-4163-B271-D0F7687E9130}">
      <dgm:prSet/>
      <dgm:spPr/>
      <dgm:t>
        <a:bodyPr/>
        <a:lstStyle/>
        <a:p>
          <a:endParaRPr lang="en-US"/>
        </a:p>
      </dgm:t>
    </dgm:pt>
    <dgm:pt modelId="{70F506AA-8DF6-4A0C-A7BB-DB4858667BF0}" type="sibTrans" cxnId="{6624C12C-3D6E-4163-B271-D0F7687E9130}">
      <dgm:prSet custT="1"/>
      <dgm:spPr>
        <a:ln>
          <a:solidFill>
            <a:srgbClr val="AB48F6"/>
          </a:solidFill>
        </a:ln>
      </dgm:spPr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D4DDE2-7CEA-4B39-9D4F-DA560DEBDB65}">
      <dgm:prSet phldrT="[Text]" custT="1"/>
      <dgm:spPr>
        <a:solidFill>
          <a:srgbClr val="582C83"/>
        </a:solidFill>
      </dgm:spPr>
      <dgm:t>
        <a:bodyPr/>
        <a:lstStyle/>
        <a:p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Use raster calculator to count richness of each grid cell by anthrome type</a:t>
          </a:r>
        </a:p>
      </dgm:t>
    </dgm:pt>
    <dgm:pt modelId="{CC08992B-9F82-439A-B39D-829870C29B1A}" type="parTrans" cxnId="{805A9B7B-EB18-4457-A326-BF848B77785E}">
      <dgm:prSet/>
      <dgm:spPr/>
      <dgm:t>
        <a:bodyPr/>
        <a:lstStyle/>
        <a:p>
          <a:endParaRPr lang="en-US"/>
        </a:p>
      </dgm:t>
    </dgm:pt>
    <dgm:pt modelId="{E10EE7B5-D414-44B3-82D2-3656DF4DA263}" type="sibTrans" cxnId="{805A9B7B-EB18-4457-A326-BF848B77785E}">
      <dgm:prSet custT="1"/>
      <dgm:spPr>
        <a:ln>
          <a:solidFill>
            <a:srgbClr val="AB48F6"/>
          </a:solidFill>
        </a:ln>
      </dgm:spPr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0283A7-BBC0-4209-8DA7-188205119325}">
      <dgm:prSet phldrT="[Text]" custT="1"/>
      <dgm:spPr>
        <a:solidFill>
          <a:srgbClr val="582C83"/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Count richness at multiple extents: global, tropical vs temperate, and biogeographic realms </a:t>
          </a:r>
        </a:p>
      </dgm:t>
    </dgm:pt>
    <dgm:pt modelId="{A6BF3ADC-C2DC-44F8-9A28-209836BCB8DF}" type="parTrans" cxnId="{925E215F-5B57-43F8-A966-5C790868662D}">
      <dgm:prSet/>
      <dgm:spPr/>
      <dgm:t>
        <a:bodyPr/>
        <a:lstStyle/>
        <a:p>
          <a:endParaRPr lang="en-US"/>
        </a:p>
      </dgm:t>
    </dgm:pt>
    <dgm:pt modelId="{A3C1D06C-910F-490A-AF75-E9E206141181}" type="sibTrans" cxnId="{925E215F-5B57-43F8-A966-5C790868662D}">
      <dgm:prSet custT="1"/>
      <dgm:spPr>
        <a:ln>
          <a:solidFill>
            <a:srgbClr val="AB48F6"/>
          </a:solidFill>
        </a:ln>
      </dgm:spPr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981E5D-040F-4308-9D2E-2E9205DC118C}">
      <dgm:prSet phldrT="[Text]" custT="1"/>
      <dgm:spPr>
        <a:solidFill>
          <a:srgbClr val="582C83"/>
        </a:solidFill>
      </dgm:spPr>
      <dgm:t>
        <a:bodyPr/>
        <a:lstStyle/>
        <a:p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Compare richness of total &amp; threatened, and analyze as a function of global protected areas, hotspots, and native plants</a:t>
          </a:r>
        </a:p>
      </dgm:t>
    </dgm:pt>
    <dgm:pt modelId="{B879C620-8E3A-4C5A-BF29-F77C997ED6EC}" type="parTrans" cxnId="{172473F7-1DB7-4246-B712-39D8A721FC2A}">
      <dgm:prSet/>
      <dgm:spPr/>
      <dgm:t>
        <a:bodyPr/>
        <a:lstStyle/>
        <a:p>
          <a:endParaRPr lang="en-US"/>
        </a:p>
      </dgm:t>
    </dgm:pt>
    <dgm:pt modelId="{CE6696F2-0070-417F-BE7D-5DABE82612BD}" type="sibTrans" cxnId="{172473F7-1DB7-4246-B712-39D8A721FC2A}">
      <dgm:prSet custT="1"/>
      <dgm:spPr>
        <a:ln>
          <a:solidFill>
            <a:srgbClr val="AB48F6"/>
          </a:solidFill>
        </a:ln>
      </dgm:spPr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1343E7-63AB-44E5-9177-6384E6F42A09}">
      <dgm:prSet phldrT="[Text]" custT="1"/>
      <dgm:spPr>
        <a:solidFill>
          <a:srgbClr val="582C83"/>
        </a:solidFill>
      </dgm:spPr>
      <dgm:t>
        <a:bodyPr/>
        <a:lstStyle/>
        <a:p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Connect to conservation practice</a:t>
          </a:r>
        </a:p>
      </dgm:t>
    </dgm:pt>
    <dgm:pt modelId="{42F377B8-2D74-42FA-B4D5-4D938896F4C2}" type="parTrans" cxnId="{1F6A8A9B-7616-4D51-BCA6-D8BFDB8EA490}">
      <dgm:prSet/>
      <dgm:spPr/>
      <dgm:t>
        <a:bodyPr/>
        <a:lstStyle/>
        <a:p>
          <a:endParaRPr lang="en-US"/>
        </a:p>
      </dgm:t>
    </dgm:pt>
    <dgm:pt modelId="{72CC74ED-7467-4019-A076-FA28CBE80139}" type="sibTrans" cxnId="{1F6A8A9B-7616-4D51-BCA6-D8BFDB8EA490}">
      <dgm:prSet/>
      <dgm:spPr/>
      <dgm:t>
        <a:bodyPr/>
        <a:lstStyle/>
        <a:p>
          <a:endParaRPr lang="en-US"/>
        </a:p>
      </dgm:t>
    </dgm:pt>
    <dgm:pt modelId="{53EE4B2F-6B2F-3E4A-9B5A-92D3B03651F9}" type="pres">
      <dgm:prSet presAssocID="{5AE45574-4EB8-440F-BF03-367B7EA147B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B78A2D6-DBD4-9A4D-828F-F82EBB044C82}" type="pres">
      <dgm:prSet presAssocID="{6E818054-2A0C-4915-938C-E6827AE4762F}" presName="node" presStyleLbl="node1" presStyleIdx="0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AAF6191E-A325-3445-83CD-ABBD80152F85}" type="pres">
      <dgm:prSet presAssocID="{DB4CDC27-695D-44F6-BEF0-E698CCE67EAF}" presName="sibTrans" presStyleLbl="sibTrans1D1" presStyleIdx="0" presStyleCnt="5"/>
      <dgm:spPr/>
      <dgm:t>
        <a:bodyPr/>
        <a:lstStyle/>
        <a:p>
          <a:endParaRPr lang="en-US"/>
        </a:p>
      </dgm:t>
    </dgm:pt>
    <dgm:pt modelId="{D37A4D51-ACB9-DB45-B40D-0516C90E75D6}" type="pres">
      <dgm:prSet presAssocID="{DB4CDC27-695D-44F6-BEF0-E698CCE67EAF}" presName="connectorText" presStyleLbl="sibTrans1D1" presStyleIdx="0" presStyleCnt="5"/>
      <dgm:spPr/>
      <dgm:t>
        <a:bodyPr/>
        <a:lstStyle/>
        <a:p>
          <a:endParaRPr lang="en-US"/>
        </a:p>
      </dgm:t>
    </dgm:pt>
    <dgm:pt modelId="{52BFFFF9-E4ED-4748-928A-BCC45587CC18}" type="pres">
      <dgm:prSet presAssocID="{0F12580B-0781-4CE0-8FC3-31D5170199B9}" presName="node" presStyleLbl="node1" presStyleIdx="1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01176544-49D6-1B49-99EE-20D1869A57E9}" type="pres">
      <dgm:prSet presAssocID="{70F506AA-8DF6-4A0C-A7BB-DB4858667BF0}" presName="sibTrans" presStyleLbl="sibTrans1D1" presStyleIdx="1" presStyleCnt="5"/>
      <dgm:spPr/>
      <dgm:t>
        <a:bodyPr/>
        <a:lstStyle/>
        <a:p>
          <a:endParaRPr lang="en-US"/>
        </a:p>
      </dgm:t>
    </dgm:pt>
    <dgm:pt modelId="{A3A5DDD5-8DF5-D043-B3DA-CC0230503888}" type="pres">
      <dgm:prSet presAssocID="{70F506AA-8DF6-4A0C-A7BB-DB4858667BF0}" presName="connectorText" presStyleLbl="sibTrans1D1" presStyleIdx="1" presStyleCnt="5"/>
      <dgm:spPr/>
      <dgm:t>
        <a:bodyPr/>
        <a:lstStyle/>
        <a:p>
          <a:endParaRPr lang="en-US"/>
        </a:p>
      </dgm:t>
    </dgm:pt>
    <dgm:pt modelId="{129C098D-A9AA-FC42-BFC5-0F68CAB6C8D6}" type="pres">
      <dgm:prSet presAssocID="{81D4DDE2-7CEA-4B39-9D4F-DA560DEBDB65}" presName="node" presStyleLbl="node1" presStyleIdx="2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F3C4F0EE-33E2-D042-A9A9-E456996B8BD8}" type="pres">
      <dgm:prSet presAssocID="{E10EE7B5-D414-44B3-82D2-3656DF4DA263}" presName="sibTrans" presStyleLbl="sibTrans1D1" presStyleIdx="2" presStyleCnt="5"/>
      <dgm:spPr/>
      <dgm:t>
        <a:bodyPr/>
        <a:lstStyle/>
        <a:p>
          <a:endParaRPr lang="en-US"/>
        </a:p>
      </dgm:t>
    </dgm:pt>
    <dgm:pt modelId="{22500FB9-4C85-2947-AD6F-A6C197E6A6C1}" type="pres">
      <dgm:prSet presAssocID="{E10EE7B5-D414-44B3-82D2-3656DF4DA263}" presName="connectorText" presStyleLbl="sibTrans1D1" presStyleIdx="2" presStyleCnt="5"/>
      <dgm:spPr/>
      <dgm:t>
        <a:bodyPr/>
        <a:lstStyle/>
        <a:p>
          <a:endParaRPr lang="en-US"/>
        </a:p>
      </dgm:t>
    </dgm:pt>
    <dgm:pt modelId="{909E6158-886A-804D-84B9-5AD96CBC1ADC}" type="pres">
      <dgm:prSet presAssocID="{270283A7-BBC0-4209-8DA7-188205119325}" presName="node" presStyleLbl="node1" presStyleIdx="3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2FD976CF-59E1-BD45-9B62-3E71BBCCCC12}" type="pres">
      <dgm:prSet presAssocID="{A3C1D06C-910F-490A-AF75-E9E206141181}" presName="sibTrans" presStyleLbl="sibTrans1D1" presStyleIdx="3" presStyleCnt="5"/>
      <dgm:spPr/>
      <dgm:t>
        <a:bodyPr/>
        <a:lstStyle/>
        <a:p>
          <a:endParaRPr lang="en-US"/>
        </a:p>
      </dgm:t>
    </dgm:pt>
    <dgm:pt modelId="{7ECCD9D8-CFDD-CA4D-ADB9-B7B4E4299C10}" type="pres">
      <dgm:prSet presAssocID="{A3C1D06C-910F-490A-AF75-E9E206141181}" presName="connectorText" presStyleLbl="sibTrans1D1" presStyleIdx="3" presStyleCnt="5"/>
      <dgm:spPr/>
      <dgm:t>
        <a:bodyPr/>
        <a:lstStyle/>
        <a:p>
          <a:endParaRPr lang="en-US"/>
        </a:p>
      </dgm:t>
    </dgm:pt>
    <dgm:pt modelId="{5E2AC0E0-3F32-C440-A0A9-B078A19F7A67}" type="pres">
      <dgm:prSet presAssocID="{FB981E5D-040F-4308-9D2E-2E9205DC118C}" presName="node" presStyleLbl="node1" presStyleIdx="4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46A2045D-C712-CD4A-9FEC-21A6500F7F2E}" type="pres">
      <dgm:prSet presAssocID="{CE6696F2-0070-417F-BE7D-5DABE82612BD}" presName="sibTrans" presStyleLbl="sibTrans1D1" presStyleIdx="4" presStyleCnt="5"/>
      <dgm:spPr/>
      <dgm:t>
        <a:bodyPr/>
        <a:lstStyle/>
        <a:p>
          <a:endParaRPr lang="en-US"/>
        </a:p>
      </dgm:t>
    </dgm:pt>
    <dgm:pt modelId="{913CC1C2-32D3-FF4B-85A3-E024526F4244}" type="pres">
      <dgm:prSet presAssocID="{CE6696F2-0070-417F-BE7D-5DABE82612BD}" presName="connectorText" presStyleLbl="sibTrans1D1" presStyleIdx="4" presStyleCnt="5"/>
      <dgm:spPr/>
      <dgm:t>
        <a:bodyPr/>
        <a:lstStyle/>
        <a:p>
          <a:endParaRPr lang="en-US"/>
        </a:p>
      </dgm:t>
    </dgm:pt>
    <dgm:pt modelId="{ACD60283-4E1D-544F-BC66-8119E65AAB7C}" type="pres">
      <dgm:prSet presAssocID="{B91343E7-63AB-44E5-9177-6384E6F42A09}" presName="node" presStyleLbl="node1" presStyleIdx="5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</dgm:ptLst>
  <dgm:cxnLst>
    <dgm:cxn modelId="{5D1CC4A5-B1CA-5848-8DB4-5AECDA324B40}" type="presOf" srcId="{70F506AA-8DF6-4A0C-A7BB-DB4858667BF0}" destId="{A3A5DDD5-8DF5-D043-B3DA-CC0230503888}" srcOrd="1" destOrd="0" presId="urn:microsoft.com/office/officeart/2005/8/layout/bProcess3"/>
    <dgm:cxn modelId="{56717BB6-B581-CA47-8750-E3A536490587}" type="presOf" srcId="{5AE45574-4EB8-440F-BF03-367B7EA147BB}" destId="{53EE4B2F-6B2F-3E4A-9B5A-92D3B03651F9}" srcOrd="0" destOrd="0" presId="urn:microsoft.com/office/officeart/2005/8/layout/bProcess3"/>
    <dgm:cxn modelId="{86EFE40F-41F4-0242-BA6D-85FE14E2316D}" type="presOf" srcId="{A3C1D06C-910F-490A-AF75-E9E206141181}" destId="{2FD976CF-59E1-BD45-9B62-3E71BBCCCC12}" srcOrd="0" destOrd="0" presId="urn:microsoft.com/office/officeart/2005/8/layout/bProcess3"/>
    <dgm:cxn modelId="{4B075610-736E-5D4D-9B12-9452A8E52D64}" type="presOf" srcId="{81D4DDE2-7CEA-4B39-9D4F-DA560DEBDB65}" destId="{129C098D-A9AA-FC42-BFC5-0F68CAB6C8D6}" srcOrd="0" destOrd="0" presId="urn:microsoft.com/office/officeart/2005/8/layout/bProcess3"/>
    <dgm:cxn modelId="{8981BA62-0FBA-8249-9B5D-8938464271EA}" type="presOf" srcId="{E10EE7B5-D414-44B3-82D2-3656DF4DA263}" destId="{F3C4F0EE-33E2-D042-A9A9-E456996B8BD8}" srcOrd="0" destOrd="0" presId="urn:microsoft.com/office/officeart/2005/8/layout/bProcess3"/>
    <dgm:cxn modelId="{8FEA2C01-1D05-A84F-8A90-8699BCB7ADC8}" type="presOf" srcId="{DB4CDC27-695D-44F6-BEF0-E698CCE67EAF}" destId="{AAF6191E-A325-3445-83CD-ABBD80152F85}" srcOrd="0" destOrd="0" presId="urn:microsoft.com/office/officeart/2005/8/layout/bProcess3"/>
    <dgm:cxn modelId="{DA185FFF-A8CA-A543-8F6E-074B6C1CBC52}" type="presOf" srcId="{E10EE7B5-D414-44B3-82D2-3656DF4DA263}" destId="{22500FB9-4C85-2947-AD6F-A6C197E6A6C1}" srcOrd="1" destOrd="0" presId="urn:microsoft.com/office/officeart/2005/8/layout/bProcess3"/>
    <dgm:cxn modelId="{805A9B7B-EB18-4457-A326-BF848B77785E}" srcId="{5AE45574-4EB8-440F-BF03-367B7EA147BB}" destId="{81D4DDE2-7CEA-4B39-9D4F-DA560DEBDB65}" srcOrd="2" destOrd="0" parTransId="{CC08992B-9F82-439A-B39D-829870C29B1A}" sibTransId="{E10EE7B5-D414-44B3-82D2-3656DF4DA263}"/>
    <dgm:cxn modelId="{3A198F0E-20CB-344B-904F-957B94A21880}" type="presOf" srcId="{0F12580B-0781-4CE0-8FC3-31D5170199B9}" destId="{52BFFFF9-E4ED-4748-928A-BCC45587CC18}" srcOrd="0" destOrd="0" presId="urn:microsoft.com/office/officeart/2005/8/layout/bProcess3"/>
    <dgm:cxn modelId="{925E215F-5B57-43F8-A966-5C790868662D}" srcId="{5AE45574-4EB8-440F-BF03-367B7EA147BB}" destId="{270283A7-BBC0-4209-8DA7-188205119325}" srcOrd="3" destOrd="0" parTransId="{A6BF3ADC-C2DC-44F8-9A28-209836BCB8DF}" sibTransId="{A3C1D06C-910F-490A-AF75-E9E206141181}"/>
    <dgm:cxn modelId="{1F6A8A9B-7616-4D51-BCA6-D8BFDB8EA490}" srcId="{5AE45574-4EB8-440F-BF03-367B7EA147BB}" destId="{B91343E7-63AB-44E5-9177-6384E6F42A09}" srcOrd="5" destOrd="0" parTransId="{42F377B8-2D74-42FA-B4D5-4D938896F4C2}" sibTransId="{72CC74ED-7467-4019-A076-FA28CBE80139}"/>
    <dgm:cxn modelId="{6624C12C-3D6E-4163-B271-D0F7687E9130}" srcId="{5AE45574-4EB8-440F-BF03-367B7EA147BB}" destId="{0F12580B-0781-4CE0-8FC3-31D5170199B9}" srcOrd="1" destOrd="0" parTransId="{9667FDD2-A2F3-4AC3-9C54-C6F8AB7C5D99}" sibTransId="{70F506AA-8DF6-4A0C-A7BB-DB4858667BF0}"/>
    <dgm:cxn modelId="{172473F7-1DB7-4246-B712-39D8A721FC2A}" srcId="{5AE45574-4EB8-440F-BF03-367B7EA147BB}" destId="{FB981E5D-040F-4308-9D2E-2E9205DC118C}" srcOrd="4" destOrd="0" parTransId="{B879C620-8E3A-4C5A-BF29-F77C997ED6EC}" sibTransId="{CE6696F2-0070-417F-BE7D-5DABE82612BD}"/>
    <dgm:cxn modelId="{36D33795-0E4F-494C-A74B-30086A2AFF3E}" type="presOf" srcId="{CE6696F2-0070-417F-BE7D-5DABE82612BD}" destId="{46A2045D-C712-CD4A-9FEC-21A6500F7F2E}" srcOrd="0" destOrd="0" presId="urn:microsoft.com/office/officeart/2005/8/layout/bProcess3"/>
    <dgm:cxn modelId="{80492C43-5C8D-C742-9EF0-ABCD616A2D10}" type="presOf" srcId="{270283A7-BBC0-4209-8DA7-188205119325}" destId="{909E6158-886A-804D-84B9-5AD96CBC1ADC}" srcOrd="0" destOrd="0" presId="urn:microsoft.com/office/officeart/2005/8/layout/bProcess3"/>
    <dgm:cxn modelId="{FD5D391B-9F88-A648-B6E0-9113D504F9EB}" type="presOf" srcId="{6E818054-2A0C-4915-938C-E6827AE4762F}" destId="{1B78A2D6-DBD4-9A4D-828F-F82EBB044C82}" srcOrd="0" destOrd="0" presId="urn:microsoft.com/office/officeart/2005/8/layout/bProcess3"/>
    <dgm:cxn modelId="{361DB1E0-BA42-A243-BAC0-3B57EC1F7FFA}" type="presOf" srcId="{FB981E5D-040F-4308-9D2E-2E9205DC118C}" destId="{5E2AC0E0-3F32-C440-A0A9-B078A19F7A67}" srcOrd="0" destOrd="0" presId="urn:microsoft.com/office/officeart/2005/8/layout/bProcess3"/>
    <dgm:cxn modelId="{D8A47A0C-422A-4349-A6ED-87E9FC4CD9CB}" srcId="{5AE45574-4EB8-440F-BF03-367B7EA147BB}" destId="{6E818054-2A0C-4915-938C-E6827AE4762F}" srcOrd="0" destOrd="0" parTransId="{B30CEEA6-60E9-490F-B548-3849BFC53E86}" sibTransId="{DB4CDC27-695D-44F6-BEF0-E698CCE67EAF}"/>
    <dgm:cxn modelId="{9B65A0C4-AA5F-874C-8ECB-90315C6CF59D}" type="presOf" srcId="{DB4CDC27-695D-44F6-BEF0-E698CCE67EAF}" destId="{D37A4D51-ACB9-DB45-B40D-0516C90E75D6}" srcOrd="1" destOrd="0" presId="urn:microsoft.com/office/officeart/2005/8/layout/bProcess3"/>
    <dgm:cxn modelId="{089A94CE-0EE7-274C-918E-62145AB09337}" type="presOf" srcId="{A3C1D06C-910F-490A-AF75-E9E206141181}" destId="{7ECCD9D8-CFDD-CA4D-ADB9-B7B4E4299C10}" srcOrd="1" destOrd="0" presId="urn:microsoft.com/office/officeart/2005/8/layout/bProcess3"/>
    <dgm:cxn modelId="{56B969C2-CDD7-7546-9996-B92135B34510}" type="presOf" srcId="{B91343E7-63AB-44E5-9177-6384E6F42A09}" destId="{ACD60283-4E1D-544F-BC66-8119E65AAB7C}" srcOrd="0" destOrd="0" presId="urn:microsoft.com/office/officeart/2005/8/layout/bProcess3"/>
    <dgm:cxn modelId="{582EA4EF-DB47-2A49-A7FD-376C1D15F764}" type="presOf" srcId="{CE6696F2-0070-417F-BE7D-5DABE82612BD}" destId="{913CC1C2-32D3-FF4B-85A3-E024526F4244}" srcOrd="1" destOrd="0" presId="urn:microsoft.com/office/officeart/2005/8/layout/bProcess3"/>
    <dgm:cxn modelId="{B05F85AA-CC5F-2644-9436-40E3A3BF6A51}" type="presOf" srcId="{70F506AA-8DF6-4A0C-A7BB-DB4858667BF0}" destId="{01176544-49D6-1B49-99EE-20D1869A57E9}" srcOrd="0" destOrd="0" presId="urn:microsoft.com/office/officeart/2005/8/layout/bProcess3"/>
    <dgm:cxn modelId="{29AF012F-D0DB-2E46-BB88-43DB0881D47D}" type="presParOf" srcId="{53EE4B2F-6B2F-3E4A-9B5A-92D3B03651F9}" destId="{1B78A2D6-DBD4-9A4D-828F-F82EBB044C82}" srcOrd="0" destOrd="0" presId="urn:microsoft.com/office/officeart/2005/8/layout/bProcess3"/>
    <dgm:cxn modelId="{A7ABF3B8-5166-8C4D-91D1-D39DC36CFBCC}" type="presParOf" srcId="{53EE4B2F-6B2F-3E4A-9B5A-92D3B03651F9}" destId="{AAF6191E-A325-3445-83CD-ABBD80152F85}" srcOrd="1" destOrd="0" presId="urn:microsoft.com/office/officeart/2005/8/layout/bProcess3"/>
    <dgm:cxn modelId="{83E63309-A5B3-1F45-A074-8E0583C7F961}" type="presParOf" srcId="{AAF6191E-A325-3445-83CD-ABBD80152F85}" destId="{D37A4D51-ACB9-DB45-B40D-0516C90E75D6}" srcOrd="0" destOrd="0" presId="urn:microsoft.com/office/officeart/2005/8/layout/bProcess3"/>
    <dgm:cxn modelId="{9246B119-3FD3-F446-806D-006F3F3618BA}" type="presParOf" srcId="{53EE4B2F-6B2F-3E4A-9B5A-92D3B03651F9}" destId="{52BFFFF9-E4ED-4748-928A-BCC45587CC18}" srcOrd="2" destOrd="0" presId="urn:microsoft.com/office/officeart/2005/8/layout/bProcess3"/>
    <dgm:cxn modelId="{8CEE44BF-DF78-8D45-AADC-7C64DBF7D447}" type="presParOf" srcId="{53EE4B2F-6B2F-3E4A-9B5A-92D3B03651F9}" destId="{01176544-49D6-1B49-99EE-20D1869A57E9}" srcOrd="3" destOrd="0" presId="urn:microsoft.com/office/officeart/2005/8/layout/bProcess3"/>
    <dgm:cxn modelId="{48EC9E05-3FBD-5842-BC9F-14D06D531417}" type="presParOf" srcId="{01176544-49D6-1B49-99EE-20D1869A57E9}" destId="{A3A5DDD5-8DF5-D043-B3DA-CC0230503888}" srcOrd="0" destOrd="0" presId="urn:microsoft.com/office/officeart/2005/8/layout/bProcess3"/>
    <dgm:cxn modelId="{6D80A70C-B322-BD43-A9B2-2F1FDFC25B24}" type="presParOf" srcId="{53EE4B2F-6B2F-3E4A-9B5A-92D3B03651F9}" destId="{129C098D-A9AA-FC42-BFC5-0F68CAB6C8D6}" srcOrd="4" destOrd="0" presId="urn:microsoft.com/office/officeart/2005/8/layout/bProcess3"/>
    <dgm:cxn modelId="{3E8ACA90-DDA2-6C48-8A3D-9E94EBDB0BF4}" type="presParOf" srcId="{53EE4B2F-6B2F-3E4A-9B5A-92D3B03651F9}" destId="{F3C4F0EE-33E2-D042-A9A9-E456996B8BD8}" srcOrd="5" destOrd="0" presId="urn:microsoft.com/office/officeart/2005/8/layout/bProcess3"/>
    <dgm:cxn modelId="{6BF662E5-F2B9-EF45-B875-9925F1F712C5}" type="presParOf" srcId="{F3C4F0EE-33E2-D042-A9A9-E456996B8BD8}" destId="{22500FB9-4C85-2947-AD6F-A6C197E6A6C1}" srcOrd="0" destOrd="0" presId="urn:microsoft.com/office/officeart/2005/8/layout/bProcess3"/>
    <dgm:cxn modelId="{0C461F3A-3FF1-9342-8939-8459652D4474}" type="presParOf" srcId="{53EE4B2F-6B2F-3E4A-9B5A-92D3B03651F9}" destId="{909E6158-886A-804D-84B9-5AD96CBC1ADC}" srcOrd="6" destOrd="0" presId="urn:microsoft.com/office/officeart/2005/8/layout/bProcess3"/>
    <dgm:cxn modelId="{83DA1553-7129-2143-AA6D-057B9B3B9590}" type="presParOf" srcId="{53EE4B2F-6B2F-3E4A-9B5A-92D3B03651F9}" destId="{2FD976CF-59E1-BD45-9B62-3E71BBCCCC12}" srcOrd="7" destOrd="0" presId="urn:microsoft.com/office/officeart/2005/8/layout/bProcess3"/>
    <dgm:cxn modelId="{C85EB22B-F62C-8845-AC48-745998D8BD31}" type="presParOf" srcId="{2FD976CF-59E1-BD45-9B62-3E71BBCCCC12}" destId="{7ECCD9D8-CFDD-CA4D-ADB9-B7B4E4299C10}" srcOrd="0" destOrd="0" presId="urn:microsoft.com/office/officeart/2005/8/layout/bProcess3"/>
    <dgm:cxn modelId="{BEEE360B-1200-154F-82B0-C72455503FCF}" type="presParOf" srcId="{53EE4B2F-6B2F-3E4A-9B5A-92D3B03651F9}" destId="{5E2AC0E0-3F32-C440-A0A9-B078A19F7A67}" srcOrd="8" destOrd="0" presId="urn:microsoft.com/office/officeart/2005/8/layout/bProcess3"/>
    <dgm:cxn modelId="{DB15616D-F176-3F4E-9E4B-1DC501220B54}" type="presParOf" srcId="{53EE4B2F-6B2F-3E4A-9B5A-92D3B03651F9}" destId="{46A2045D-C712-CD4A-9FEC-21A6500F7F2E}" srcOrd="9" destOrd="0" presId="urn:microsoft.com/office/officeart/2005/8/layout/bProcess3"/>
    <dgm:cxn modelId="{B37B18E3-5F5B-9049-9F31-DE64CA95A578}" type="presParOf" srcId="{46A2045D-C712-CD4A-9FEC-21A6500F7F2E}" destId="{913CC1C2-32D3-FF4B-85A3-E024526F4244}" srcOrd="0" destOrd="0" presId="urn:microsoft.com/office/officeart/2005/8/layout/bProcess3"/>
    <dgm:cxn modelId="{B9BD67BD-79AB-D245-8ED7-28F93AF66A73}" type="presParOf" srcId="{53EE4B2F-6B2F-3E4A-9B5A-92D3B03651F9}" destId="{ACD60283-4E1D-544F-BC66-8119E65AAB7C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B2E4A1-0CCB-4430-A3B8-0C0A37912588}" type="doc">
      <dgm:prSet loTypeId="urn:microsoft.com/office/officeart/2005/8/layout/lProcess3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1077692-8CD3-4C18-BCA7-7164271F37B4}">
      <dgm:prSet phldrT="[Text]"/>
      <dgm:spPr>
        <a:solidFill>
          <a:schemeClr val="bg2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Biomes</a:t>
          </a:r>
          <a:endParaRPr lang="en-US" dirty="0">
            <a:solidFill>
              <a:schemeClr val="tx1"/>
            </a:solidFill>
          </a:endParaRPr>
        </a:p>
      </dgm:t>
    </dgm:pt>
    <dgm:pt modelId="{F6BCD508-7829-48C8-B75F-47E30C902D0C}" type="parTrans" cxnId="{8EA30296-D969-4C9E-90BE-2A032B9CB676}">
      <dgm:prSet/>
      <dgm:spPr/>
      <dgm:t>
        <a:bodyPr/>
        <a:lstStyle/>
        <a:p>
          <a:endParaRPr lang="en-US"/>
        </a:p>
      </dgm:t>
    </dgm:pt>
    <dgm:pt modelId="{80A10FE0-21C4-4766-9D46-9E24CC04EF71}" type="sibTrans" cxnId="{8EA30296-D969-4C9E-90BE-2A032B9CB676}">
      <dgm:prSet/>
      <dgm:spPr/>
      <dgm:t>
        <a:bodyPr/>
        <a:lstStyle/>
        <a:p>
          <a:endParaRPr lang="en-US"/>
        </a:p>
      </dgm:t>
    </dgm:pt>
    <dgm:pt modelId="{C2037231-8DE9-40D4-8C1A-2CCB235198C1}">
      <dgm:prSet phldrT="[Text]"/>
      <dgm:spPr>
        <a:solidFill>
          <a:schemeClr val="bg2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Anthromes</a:t>
          </a:r>
          <a:endParaRPr lang="en-US" dirty="0">
            <a:solidFill>
              <a:schemeClr val="tx1"/>
            </a:solidFill>
          </a:endParaRPr>
        </a:p>
      </dgm:t>
    </dgm:pt>
    <dgm:pt modelId="{2791AE70-32B9-4258-9C4C-2FD7C6177A60}" type="parTrans" cxnId="{B88C6D4B-6E1C-469A-9EC6-3B799F47F155}">
      <dgm:prSet/>
      <dgm:spPr/>
      <dgm:t>
        <a:bodyPr/>
        <a:lstStyle/>
        <a:p>
          <a:endParaRPr lang="en-US"/>
        </a:p>
      </dgm:t>
    </dgm:pt>
    <dgm:pt modelId="{3B6B912C-0E0E-40C3-B71B-AF50ADE05054}" type="sibTrans" cxnId="{B88C6D4B-6E1C-469A-9EC6-3B799F47F155}">
      <dgm:prSet/>
      <dgm:spPr/>
      <dgm:t>
        <a:bodyPr/>
        <a:lstStyle/>
        <a:p>
          <a:endParaRPr lang="en-US"/>
        </a:p>
      </dgm:t>
    </dgm:pt>
    <dgm:pt modelId="{FEE8E6A5-6ED5-4E45-BD56-8386FCF4C452}">
      <dgm:prSet phldrT="[Text]"/>
      <dgm:spPr>
        <a:solidFill>
          <a:schemeClr val="bg2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CHANS</a:t>
          </a:r>
          <a:endParaRPr lang="en-US" dirty="0">
            <a:solidFill>
              <a:schemeClr val="tx1"/>
            </a:solidFill>
          </a:endParaRPr>
        </a:p>
      </dgm:t>
    </dgm:pt>
    <dgm:pt modelId="{F493E4E2-D464-4E45-BFA9-996B3E0DBE24}" type="parTrans" cxnId="{474C313B-681C-4B36-9E89-37BE85311F8D}">
      <dgm:prSet/>
      <dgm:spPr/>
      <dgm:t>
        <a:bodyPr/>
        <a:lstStyle/>
        <a:p>
          <a:endParaRPr lang="en-US"/>
        </a:p>
      </dgm:t>
    </dgm:pt>
    <dgm:pt modelId="{AFF104F0-48E0-4E14-9EF7-9E96A3239497}" type="sibTrans" cxnId="{474C313B-681C-4B36-9E89-37BE85311F8D}">
      <dgm:prSet/>
      <dgm:spPr/>
      <dgm:t>
        <a:bodyPr/>
        <a:lstStyle/>
        <a:p>
          <a:endParaRPr lang="en-US"/>
        </a:p>
      </dgm:t>
    </dgm:pt>
    <dgm:pt modelId="{5B49E380-7E4F-4107-AE53-CC4F40DDA701}">
      <dgm:prSet phldrT="[Text]"/>
      <dgm:spPr>
        <a:solidFill>
          <a:srgbClr val="582C83">
            <a:alpha val="90000"/>
          </a:srgb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Protected areas</a:t>
          </a:r>
          <a:endParaRPr lang="en-US" dirty="0">
            <a:solidFill>
              <a:schemeClr val="bg1"/>
            </a:solidFill>
          </a:endParaRPr>
        </a:p>
      </dgm:t>
    </dgm:pt>
    <dgm:pt modelId="{35836661-0C81-44E1-A255-567BA9D32365}" type="parTrans" cxnId="{0629E0D1-0CB3-44B1-B82A-3051CCE31719}">
      <dgm:prSet/>
      <dgm:spPr/>
      <dgm:t>
        <a:bodyPr/>
        <a:lstStyle/>
        <a:p>
          <a:endParaRPr lang="en-US"/>
        </a:p>
      </dgm:t>
    </dgm:pt>
    <dgm:pt modelId="{9A3571A9-3783-443E-B8A6-E9FCFAEA2E81}" type="sibTrans" cxnId="{0629E0D1-0CB3-44B1-B82A-3051CCE31719}">
      <dgm:prSet/>
      <dgm:spPr/>
      <dgm:t>
        <a:bodyPr/>
        <a:lstStyle/>
        <a:p>
          <a:endParaRPr lang="en-US"/>
        </a:p>
      </dgm:t>
    </dgm:pt>
    <dgm:pt modelId="{CC652EC3-0735-4748-8B61-A25AD945F664}">
      <dgm:prSet phldrT="[Text]"/>
      <dgm:spPr>
        <a:solidFill>
          <a:srgbClr val="582C83">
            <a:alpha val="90000"/>
          </a:srgb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The matrix</a:t>
          </a:r>
          <a:endParaRPr lang="en-US" dirty="0">
            <a:solidFill>
              <a:schemeClr val="bg1"/>
            </a:solidFill>
          </a:endParaRPr>
        </a:p>
      </dgm:t>
    </dgm:pt>
    <dgm:pt modelId="{A9B66A88-8250-4F8D-9E95-8B4B8EAC1668}" type="parTrans" cxnId="{4CB841AA-0503-4C01-B993-2442925F0EFC}">
      <dgm:prSet/>
      <dgm:spPr/>
      <dgm:t>
        <a:bodyPr/>
        <a:lstStyle/>
        <a:p>
          <a:endParaRPr lang="en-US"/>
        </a:p>
      </dgm:t>
    </dgm:pt>
    <dgm:pt modelId="{03FC0D87-9754-4A2B-A674-C36BFB586078}" type="sibTrans" cxnId="{4CB841AA-0503-4C01-B993-2442925F0EFC}">
      <dgm:prSet/>
      <dgm:spPr/>
      <dgm:t>
        <a:bodyPr/>
        <a:lstStyle/>
        <a:p>
          <a:endParaRPr lang="en-US"/>
        </a:p>
      </dgm:t>
    </dgm:pt>
    <dgm:pt modelId="{4D62222A-349F-4992-8BFB-D0EEC0157DD1}">
      <dgm:prSet phldrT="[Text]"/>
      <dgm:spPr>
        <a:solidFill>
          <a:srgbClr val="582C83">
            <a:alpha val="90000"/>
          </a:srgb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Conservation science</a:t>
          </a:r>
          <a:endParaRPr lang="en-US" dirty="0">
            <a:solidFill>
              <a:schemeClr val="bg1"/>
            </a:solidFill>
          </a:endParaRPr>
        </a:p>
      </dgm:t>
    </dgm:pt>
    <dgm:pt modelId="{6619073A-4860-416B-929A-0BD8575C8518}" type="parTrans" cxnId="{39025218-4F64-48E1-9506-89601BD92322}">
      <dgm:prSet/>
      <dgm:spPr/>
      <dgm:t>
        <a:bodyPr/>
        <a:lstStyle/>
        <a:p>
          <a:endParaRPr lang="en-US"/>
        </a:p>
      </dgm:t>
    </dgm:pt>
    <dgm:pt modelId="{4EAE0128-C4C4-48D4-8F08-04B32C5E5A55}" type="sibTrans" cxnId="{39025218-4F64-48E1-9506-89601BD92322}">
      <dgm:prSet/>
      <dgm:spPr/>
      <dgm:t>
        <a:bodyPr/>
        <a:lstStyle/>
        <a:p>
          <a:endParaRPr lang="en-US"/>
        </a:p>
      </dgm:t>
    </dgm:pt>
    <dgm:pt modelId="{DA71BE4E-7160-4369-842D-79F7AFF0E7A5}">
      <dgm:prSet phldrT="[Text]"/>
      <dgm:spPr>
        <a:solidFill>
          <a:srgbClr val="582C83">
            <a:alpha val="90000"/>
          </a:srgb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Conservation biology</a:t>
          </a:r>
          <a:endParaRPr lang="en-US" dirty="0">
            <a:solidFill>
              <a:schemeClr val="bg1"/>
            </a:solidFill>
          </a:endParaRPr>
        </a:p>
      </dgm:t>
    </dgm:pt>
    <dgm:pt modelId="{8ABD36ED-7A5B-4E29-9593-ED4C97512029}" type="parTrans" cxnId="{87C12ED3-306D-483E-B1FE-4278F8603067}">
      <dgm:prSet/>
      <dgm:spPr/>
      <dgm:t>
        <a:bodyPr/>
        <a:lstStyle/>
        <a:p>
          <a:endParaRPr lang="en-US"/>
        </a:p>
      </dgm:t>
    </dgm:pt>
    <dgm:pt modelId="{CBAD1E46-1772-4BE9-A58A-345F38DAC6C9}" type="sibTrans" cxnId="{87C12ED3-306D-483E-B1FE-4278F8603067}">
      <dgm:prSet/>
      <dgm:spPr/>
      <dgm:t>
        <a:bodyPr/>
        <a:lstStyle/>
        <a:p>
          <a:endParaRPr lang="en-US"/>
        </a:p>
      </dgm:t>
    </dgm:pt>
    <dgm:pt modelId="{2585F855-F754-40F2-8D61-1C0E7D29A36D}">
      <dgm:prSet phldrT="[Text]"/>
      <dgm:spPr>
        <a:solidFill>
          <a:srgbClr val="582C83">
            <a:alpha val="90000"/>
          </a:srgb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Place based</a:t>
          </a:r>
          <a:endParaRPr lang="en-US" dirty="0">
            <a:solidFill>
              <a:schemeClr val="bg1"/>
            </a:solidFill>
          </a:endParaRPr>
        </a:p>
      </dgm:t>
    </dgm:pt>
    <dgm:pt modelId="{2FCF6FB7-8018-4708-96F9-19E44EE9A2C1}" type="parTrans" cxnId="{A10626DF-6609-4EC6-BFAA-6E591356AA04}">
      <dgm:prSet/>
      <dgm:spPr/>
      <dgm:t>
        <a:bodyPr/>
        <a:lstStyle/>
        <a:p>
          <a:endParaRPr lang="en-US"/>
        </a:p>
      </dgm:t>
    </dgm:pt>
    <dgm:pt modelId="{EB9BC430-1D41-4835-9FD7-05ACBC62DA08}" type="sibTrans" cxnId="{A10626DF-6609-4EC6-BFAA-6E591356AA04}">
      <dgm:prSet/>
      <dgm:spPr/>
      <dgm:t>
        <a:bodyPr/>
        <a:lstStyle/>
        <a:p>
          <a:endParaRPr lang="en-US"/>
        </a:p>
      </dgm:t>
    </dgm:pt>
    <dgm:pt modelId="{BD014266-2BE0-4EFB-A90D-75848D47103B}">
      <dgm:prSet phldrT="[Text]"/>
      <dgm:spPr>
        <a:solidFill>
          <a:srgbClr val="582C83">
            <a:alpha val="90000"/>
          </a:srgb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Environmental health</a:t>
          </a:r>
          <a:endParaRPr lang="en-US" dirty="0">
            <a:solidFill>
              <a:schemeClr val="bg1"/>
            </a:solidFill>
          </a:endParaRPr>
        </a:p>
      </dgm:t>
    </dgm:pt>
    <dgm:pt modelId="{0D9C0C01-C8CF-4DE6-8CA5-BE010AD80B43}" type="parTrans" cxnId="{3CF5A7D1-AA23-4DF0-822F-F2244C615054}">
      <dgm:prSet/>
      <dgm:spPr/>
      <dgm:t>
        <a:bodyPr/>
        <a:lstStyle/>
        <a:p>
          <a:endParaRPr lang="en-US"/>
        </a:p>
      </dgm:t>
    </dgm:pt>
    <dgm:pt modelId="{2C860EDF-3BDB-46E0-A6FC-A915772ABD66}" type="sibTrans" cxnId="{3CF5A7D1-AA23-4DF0-822F-F2244C615054}">
      <dgm:prSet/>
      <dgm:spPr/>
      <dgm:t>
        <a:bodyPr/>
        <a:lstStyle/>
        <a:p>
          <a:endParaRPr lang="en-US"/>
        </a:p>
      </dgm:t>
    </dgm:pt>
    <dgm:pt modelId="{842DB8AB-DF73-4354-B2A5-4E8CEC98816A}" type="pres">
      <dgm:prSet presAssocID="{40B2E4A1-0CCB-4430-A3B8-0C0A37912588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3E7676F-1DD6-4914-81F2-595708ACB863}" type="pres">
      <dgm:prSet presAssocID="{91077692-8CD3-4C18-BCA7-7164271F37B4}" presName="horFlow" presStyleCnt="0"/>
      <dgm:spPr/>
    </dgm:pt>
    <dgm:pt modelId="{0F6D50D9-8AEB-40AF-9FF1-44BA4AFD1D91}" type="pres">
      <dgm:prSet presAssocID="{91077692-8CD3-4C18-BCA7-7164271F37B4}" presName="bigChev" presStyleLbl="node1" presStyleIdx="0" presStyleCnt="3"/>
      <dgm:spPr/>
      <dgm:t>
        <a:bodyPr/>
        <a:lstStyle/>
        <a:p>
          <a:endParaRPr lang="en-US"/>
        </a:p>
      </dgm:t>
    </dgm:pt>
    <dgm:pt modelId="{C9D11DDB-89D4-42ED-8C9C-81C87E0E9662}" type="pres">
      <dgm:prSet presAssocID="{35836661-0C81-44E1-A255-567BA9D32365}" presName="parTrans" presStyleCnt="0"/>
      <dgm:spPr/>
    </dgm:pt>
    <dgm:pt modelId="{03EA7847-6B0F-4A23-BC17-D0CCD68C3931}" type="pres">
      <dgm:prSet presAssocID="{5B49E380-7E4F-4107-AE53-CC4F40DDA701}" presName="node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C51888-397A-42DF-BFAA-BD0B3DF0CC4B}" type="pres">
      <dgm:prSet presAssocID="{9A3571A9-3783-443E-B8A6-E9FCFAEA2E81}" presName="sibTrans" presStyleCnt="0"/>
      <dgm:spPr/>
    </dgm:pt>
    <dgm:pt modelId="{C96C2B21-118C-4F81-B750-8B04CB793EA3}" type="pres">
      <dgm:prSet presAssocID="{DA71BE4E-7160-4369-842D-79F7AFF0E7A5}" presName="node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F95D7C-0FCB-4CAC-B901-59CB29D3FC3A}" type="pres">
      <dgm:prSet presAssocID="{91077692-8CD3-4C18-BCA7-7164271F37B4}" presName="vSp" presStyleCnt="0"/>
      <dgm:spPr/>
    </dgm:pt>
    <dgm:pt modelId="{2C3D5E1A-6F02-40B8-A96F-8E9F827507F8}" type="pres">
      <dgm:prSet presAssocID="{C2037231-8DE9-40D4-8C1A-2CCB235198C1}" presName="horFlow" presStyleCnt="0"/>
      <dgm:spPr/>
    </dgm:pt>
    <dgm:pt modelId="{BC60B34C-5A98-4623-A6DD-F2FDA3C7FA7E}" type="pres">
      <dgm:prSet presAssocID="{C2037231-8DE9-40D4-8C1A-2CCB235198C1}" presName="bigChev" presStyleLbl="node1" presStyleIdx="1" presStyleCnt="3"/>
      <dgm:spPr/>
      <dgm:t>
        <a:bodyPr/>
        <a:lstStyle/>
        <a:p>
          <a:endParaRPr lang="en-US"/>
        </a:p>
      </dgm:t>
    </dgm:pt>
    <dgm:pt modelId="{6388FE97-DA06-4A7D-8278-1F632D35EC42}" type="pres">
      <dgm:prSet presAssocID="{A9B66A88-8250-4F8D-9E95-8B4B8EAC1668}" presName="parTrans" presStyleCnt="0"/>
      <dgm:spPr/>
    </dgm:pt>
    <dgm:pt modelId="{8F192CF8-B16A-41CE-A83A-119A388142AA}" type="pres">
      <dgm:prSet presAssocID="{CC652EC3-0735-4748-8B61-A25AD945F664}" presName="node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35A055-92A9-4E94-9C1E-FF7DE43E022C}" type="pres">
      <dgm:prSet presAssocID="{03FC0D87-9754-4A2B-A674-C36BFB586078}" presName="sibTrans" presStyleCnt="0"/>
      <dgm:spPr/>
    </dgm:pt>
    <dgm:pt modelId="{E9D73691-B521-4931-902C-631C300639E2}" type="pres">
      <dgm:prSet presAssocID="{4D62222A-349F-4992-8BFB-D0EEC0157DD1}" presName="node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C469A4-D300-427C-A093-3B091211C347}" type="pres">
      <dgm:prSet presAssocID="{C2037231-8DE9-40D4-8C1A-2CCB235198C1}" presName="vSp" presStyleCnt="0"/>
      <dgm:spPr/>
    </dgm:pt>
    <dgm:pt modelId="{96CBAD92-D7C9-49F2-B420-9B55E303B14D}" type="pres">
      <dgm:prSet presAssocID="{FEE8E6A5-6ED5-4E45-BD56-8386FCF4C452}" presName="horFlow" presStyleCnt="0"/>
      <dgm:spPr/>
    </dgm:pt>
    <dgm:pt modelId="{517D8191-671C-4269-9F4E-145EC8FD702D}" type="pres">
      <dgm:prSet presAssocID="{FEE8E6A5-6ED5-4E45-BD56-8386FCF4C452}" presName="bigChev" presStyleLbl="node1" presStyleIdx="2" presStyleCnt="3"/>
      <dgm:spPr/>
      <dgm:t>
        <a:bodyPr/>
        <a:lstStyle/>
        <a:p>
          <a:endParaRPr lang="en-US"/>
        </a:p>
      </dgm:t>
    </dgm:pt>
    <dgm:pt modelId="{732FAFA3-B053-4BB3-87D4-AF63F863E1FA}" type="pres">
      <dgm:prSet presAssocID="{2FCF6FB7-8018-4708-96F9-19E44EE9A2C1}" presName="parTrans" presStyleCnt="0"/>
      <dgm:spPr/>
    </dgm:pt>
    <dgm:pt modelId="{787C64A0-013C-4CA4-9BAB-96B3B266CD80}" type="pres">
      <dgm:prSet presAssocID="{2585F855-F754-40F2-8D61-1C0E7D29A36D}" presName="node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968464-BD33-4407-A75D-1DAB3B34750C}" type="pres">
      <dgm:prSet presAssocID="{EB9BC430-1D41-4835-9FD7-05ACBC62DA08}" presName="sibTrans" presStyleCnt="0"/>
      <dgm:spPr/>
    </dgm:pt>
    <dgm:pt modelId="{26EE572E-16B5-40F7-B9B5-39BDC6B619CF}" type="pres">
      <dgm:prSet presAssocID="{BD014266-2BE0-4EFB-A90D-75848D47103B}" presName="node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10626DF-6609-4EC6-BFAA-6E591356AA04}" srcId="{FEE8E6A5-6ED5-4E45-BD56-8386FCF4C452}" destId="{2585F855-F754-40F2-8D61-1C0E7D29A36D}" srcOrd="0" destOrd="0" parTransId="{2FCF6FB7-8018-4708-96F9-19E44EE9A2C1}" sibTransId="{EB9BC430-1D41-4835-9FD7-05ACBC62DA08}"/>
    <dgm:cxn modelId="{0629E0D1-0CB3-44B1-B82A-3051CCE31719}" srcId="{91077692-8CD3-4C18-BCA7-7164271F37B4}" destId="{5B49E380-7E4F-4107-AE53-CC4F40DDA701}" srcOrd="0" destOrd="0" parTransId="{35836661-0C81-44E1-A255-567BA9D32365}" sibTransId="{9A3571A9-3783-443E-B8A6-E9FCFAEA2E81}"/>
    <dgm:cxn modelId="{8EA30296-D969-4C9E-90BE-2A032B9CB676}" srcId="{40B2E4A1-0CCB-4430-A3B8-0C0A37912588}" destId="{91077692-8CD3-4C18-BCA7-7164271F37B4}" srcOrd="0" destOrd="0" parTransId="{F6BCD508-7829-48C8-B75F-47E30C902D0C}" sibTransId="{80A10FE0-21C4-4766-9D46-9E24CC04EF71}"/>
    <dgm:cxn modelId="{61A35AE3-6370-4484-9208-886AAF2C64D4}" type="presOf" srcId="{2585F855-F754-40F2-8D61-1C0E7D29A36D}" destId="{787C64A0-013C-4CA4-9BAB-96B3B266CD80}" srcOrd="0" destOrd="0" presId="urn:microsoft.com/office/officeart/2005/8/layout/lProcess3"/>
    <dgm:cxn modelId="{39025218-4F64-48E1-9506-89601BD92322}" srcId="{C2037231-8DE9-40D4-8C1A-2CCB235198C1}" destId="{4D62222A-349F-4992-8BFB-D0EEC0157DD1}" srcOrd="1" destOrd="0" parTransId="{6619073A-4860-416B-929A-0BD8575C8518}" sibTransId="{4EAE0128-C4C4-48D4-8F08-04B32C5E5A55}"/>
    <dgm:cxn modelId="{05BDBCC0-1E2C-4903-B9F2-E57FD4920691}" type="presOf" srcId="{DA71BE4E-7160-4369-842D-79F7AFF0E7A5}" destId="{C96C2B21-118C-4F81-B750-8B04CB793EA3}" srcOrd="0" destOrd="0" presId="urn:microsoft.com/office/officeart/2005/8/layout/lProcess3"/>
    <dgm:cxn modelId="{B88C6D4B-6E1C-469A-9EC6-3B799F47F155}" srcId="{40B2E4A1-0CCB-4430-A3B8-0C0A37912588}" destId="{C2037231-8DE9-40D4-8C1A-2CCB235198C1}" srcOrd="1" destOrd="0" parTransId="{2791AE70-32B9-4258-9C4C-2FD7C6177A60}" sibTransId="{3B6B912C-0E0E-40C3-B71B-AF50ADE05054}"/>
    <dgm:cxn modelId="{0E393103-FCB9-4483-AEE4-9E6DCDA5676A}" type="presOf" srcId="{FEE8E6A5-6ED5-4E45-BD56-8386FCF4C452}" destId="{517D8191-671C-4269-9F4E-145EC8FD702D}" srcOrd="0" destOrd="0" presId="urn:microsoft.com/office/officeart/2005/8/layout/lProcess3"/>
    <dgm:cxn modelId="{212394E6-4BD6-4F19-BB79-D98E59BBE26C}" type="presOf" srcId="{40B2E4A1-0CCB-4430-A3B8-0C0A37912588}" destId="{842DB8AB-DF73-4354-B2A5-4E8CEC98816A}" srcOrd="0" destOrd="0" presId="urn:microsoft.com/office/officeart/2005/8/layout/lProcess3"/>
    <dgm:cxn modelId="{87C12ED3-306D-483E-B1FE-4278F8603067}" srcId="{91077692-8CD3-4C18-BCA7-7164271F37B4}" destId="{DA71BE4E-7160-4369-842D-79F7AFF0E7A5}" srcOrd="1" destOrd="0" parTransId="{8ABD36ED-7A5B-4E29-9593-ED4C97512029}" sibTransId="{CBAD1E46-1772-4BE9-A58A-345F38DAC6C9}"/>
    <dgm:cxn modelId="{49219152-AB53-415C-BA4A-D07249DB6768}" type="presOf" srcId="{C2037231-8DE9-40D4-8C1A-2CCB235198C1}" destId="{BC60B34C-5A98-4623-A6DD-F2FDA3C7FA7E}" srcOrd="0" destOrd="0" presId="urn:microsoft.com/office/officeart/2005/8/layout/lProcess3"/>
    <dgm:cxn modelId="{56D4CEEE-7D2E-44DA-8736-C50173660CDD}" type="presOf" srcId="{BD014266-2BE0-4EFB-A90D-75848D47103B}" destId="{26EE572E-16B5-40F7-B9B5-39BDC6B619CF}" srcOrd="0" destOrd="0" presId="urn:microsoft.com/office/officeart/2005/8/layout/lProcess3"/>
    <dgm:cxn modelId="{3CF5A7D1-AA23-4DF0-822F-F2244C615054}" srcId="{FEE8E6A5-6ED5-4E45-BD56-8386FCF4C452}" destId="{BD014266-2BE0-4EFB-A90D-75848D47103B}" srcOrd="1" destOrd="0" parTransId="{0D9C0C01-C8CF-4DE6-8CA5-BE010AD80B43}" sibTransId="{2C860EDF-3BDB-46E0-A6FC-A915772ABD66}"/>
    <dgm:cxn modelId="{5406D951-4C8F-44FC-92C2-63111BBE77FE}" type="presOf" srcId="{CC652EC3-0735-4748-8B61-A25AD945F664}" destId="{8F192CF8-B16A-41CE-A83A-119A388142AA}" srcOrd="0" destOrd="0" presId="urn:microsoft.com/office/officeart/2005/8/layout/lProcess3"/>
    <dgm:cxn modelId="{CD142371-10CE-46B3-AFB7-B4E77A867A41}" type="presOf" srcId="{91077692-8CD3-4C18-BCA7-7164271F37B4}" destId="{0F6D50D9-8AEB-40AF-9FF1-44BA4AFD1D91}" srcOrd="0" destOrd="0" presId="urn:microsoft.com/office/officeart/2005/8/layout/lProcess3"/>
    <dgm:cxn modelId="{64B81BC4-1B5D-4509-A1AD-010415E28E9D}" type="presOf" srcId="{5B49E380-7E4F-4107-AE53-CC4F40DDA701}" destId="{03EA7847-6B0F-4A23-BC17-D0CCD68C3931}" srcOrd="0" destOrd="0" presId="urn:microsoft.com/office/officeart/2005/8/layout/lProcess3"/>
    <dgm:cxn modelId="{4CB841AA-0503-4C01-B993-2442925F0EFC}" srcId="{C2037231-8DE9-40D4-8C1A-2CCB235198C1}" destId="{CC652EC3-0735-4748-8B61-A25AD945F664}" srcOrd="0" destOrd="0" parTransId="{A9B66A88-8250-4F8D-9E95-8B4B8EAC1668}" sibTransId="{03FC0D87-9754-4A2B-A674-C36BFB586078}"/>
    <dgm:cxn modelId="{A7E26094-F6E8-4CD5-8C48-72CEAC6ED24D}" type="presOf" srcId="{4D62222A-349F-4992-8BFB-D0EEC0157DD1}" destId="{E9D73691-B521-4931-902C-631C300639E2}" srcOrd="0" destOrd="0" presId="urn:microsoft.com/office/officeart/2005/8/layout/lProcess3"/>
    <dgm:cxn modelId="{474C313B-681C-4B36-9E89-37BE85311F8D}" srcId="{40B2E4A1-0CCB-4430-A3B8-0C0A37912588}" destId="{FEE8E6A5-6ED5-4E45-BD56-8386FCF4C452}" srcOrd="2" destOrd="0" parTransId="{F493E4E2-D464-4E45-BFA9-996B3E0DBE24}" sibTransId="{AFF104F0-48E0-4E14-9EF7-9E96A3239497}"/>
    <dgm:cxn modelId="{E205F1F6-F0DE-4AA1-A755-29505F49E249}" type="presParOf" srcId="{842DB8AB-DF73-4354-B2A5-4E8CEC98816A}" destId="{B3E7676F-1DD6-4914-81F2-595708ACB863}" srcOrd="0" destOrd="0" presId="urn:microsoft.com/office/officeart/2005/8/layout/lProcess3"/>
    <dgm:cxn modelId="{FD3C56BC-5110-45E3-9BD3-933887E27AC8}" type="presParOf" srcId="{B3E7676F-1DD6-4914-81F2-595708ACB863}" destId="{0F6D50D9-8AEB-40AF-9FF1-44BA4AFD1D91}" srcOrd="0" destOrd="0" presId="urn:microsoft.com/office/officeart/2005/8/layout/lProcess3"/>
    <dgm:cxn modelId="{2C7617DF-8CA2-4329-8116-15AFF11F2C50}" type="presParOf" srcId="{B3E7676F-1DD6-4914-81F2-595708ACB863}" destId="{C9D11DDB-89D4-42ED-8C9C-81C87E0E9662}" srcOrd="1" destOrd="0" presId="urn:microsoft.com/office/officeart/2005/8/layout/lProcess3"/>
    <dgm:cxn modelId="{43EA4BE4-AF9E-4D02-9FDE-590E61C94263}" type="presParOf" srcId="{B3E7676F-1DD6-4914-81F2-595708ACB863}" destId="{03EA7847-6B0F-4A23-BC17-D0CCD68C3931}" srcOrd="2" destOrd="0" presId="urn:microsoft.com/office/officeart/2005/8/layout/lProcess3"/>
    <dgm:cxn modelId="{A338615D-8743-4021-9F3E-665DE724121A}" type="presParOf" srcId="{B3E7676F-1DD6-4914-81F2-595708ACB863}" destId="{2AC51888-397A-42DF-BFAA-BD0B3DF0CC4B}" srcOrd="3" destOrd="0" presId="urn:microsoft.com/office/officeart/2005/8/layout/lProcess3"/>
    <dgm:cxn modelId="{9F091121-06E6-448F-8D95-66056822246B}" type="presParOf" srcId="{B3E7676F-1DD6-4914-81F2-595708ACB863}" destId="{C96C2B21-118C-4F81-B750-8B04CB793EA3}" srcOrd="4" destOrd="0" presId="urn:microsoft.com/office/officeart/2005/8/layout/lProcess3"/>
    <dgm:cxn modelId="{5DFE62BD-7D71-4B69-9587-B9D4BA52AC43}" type="presParOf" srcId="{842DB8AB-DF73-4354-B2A5-4E8CEC98816A}" destId="{F3F95D7C-0FCB-4CAC-B901-59CB29D3FC3A}" srcOrd="1" destOrd="0" presId="urn:microsoft.com/office/officeart/2005/8/layout/lProcess3"/>
    <dgm:cxn modelId="{2CDA195F-2F16-46EE-B05A-E1FCF3D68D77}" type="presParOf" srcId="{842DB8AB-DF73-4354-B2A5-4E8CEC98816A}" destId="{2C3D5E1A-6F02-40B8-A96F-8E9F827507F8}" srcOrd="2" destOrd="0" presId="urn:microsoft.com/office/officeart/2005/8/layout/lProcess3"/>
    <dgm:cxn modelId="{E51C8B4C-210F-48FC-8519-438E6B46A077}" type="presParOf" srcId="{2C3D5E1A-6F02-40B8-A96F-8E9F827507F8}" destId="{BC60B34C-5A98-4623-A6DD-F2FDA3C7FA7E}" srcOrd="0" destOrd="0" presId="urn:microsoft.com/office/officeart/2005/8/layout/lProcess3"/>
    <dgm:cxn modelId="{CF8B5137-EB2B-4BE2-BB39-D3A6BDE1C863}" type="presParOf" srcId="{2C3D5E1A-6F02-40B8-A96F-8E9F827507F8}" destId="{6388FE97-DA06-4A7D-8278-1F632D35EC42}" srcOrd="1" destOrd="0" presId="urn:microsoft.com/office/officeart/2005/8/layout/lProcess3"/>
    <dgm:cxn modelId="{F4F44764-6C2D-4114-BEEF-4915EEC753C9}" type="presParOf" srcId="{2C3D5E1A-6F02-40B8-A96F-8E9F827507F8}" destId="{8F192CF8-B16A-41CE-A83A-119A388142AA}" srcOrd="2" destOrd="0" presId="urn:microsoft.com/office/officeart/2005/8/layout/lProcess3"/>
    <dgm:cxn modelId="{E9598A4B-EC78-4F7C-8143-B56857FACDDF}" type="presParOf" srcId="{2C3D5E1A-6F02-40B8-A96F-8E9F827507F8}" destId="{1C35A055-92A9-4E94-9C1E-FF7DE43E022C}" srcOrd="3" destOrd="0" presId="urn:microsoft.com/office/officeart/2005/8/layout/lProcess3"/>
    <dgm:cxn modelId="{34675C1C-4DAE-4CEC-93AB-8C99E984E564}" type="presParOf" srcId="{2C3D5E1A-6F02-40B8-A96F-8E9F827507F8}" destId="{E9D73691-B521-4931-902C-631C300639E2}" srcOrd="4" destOrd="0" presId="urn:microsoft.com/office/officeart/2005/8/layout/lProcess3"/>
    <dgm:cxn modelId="{36E6E6D0-4FEB-4A6A-B52C-DE1151F43711}" type="presParOf" srcId="{842DB8AB-DF73-4354-B2A5-4E8CEC98816A}" destId="{D7C469A4-D300-427C-A093-3B091211C347}" srcOrd="3" destOrd="0" presId="urn:microsoft.com/office/officeart/2005/8/layout/lProcess3"/>
    <dgm:cxn modelId="{C60903C9-3349-4BBB-B6BC-3B18190D0F3F}" type="presParOf" srcId="{842DB8AB-DF73-4354-B2A5-4E8CEC98816A}" destId="{96CBAD92-D7C9-49F2-B420-9B55E303B14D}" srcOrd="4" destOrd="0" presId="urn:microsoft.com/office/officeart/2005/8/layout/lProcess3"/>
    <dgm:cxn modelId="{5673C2AC-968E-4250-ADC2-E4A09A7D7ACF}" type="presParOf" srcId="{96CBAD92-D7C9-49F2-B420-9B55E303B14D}" destId="{517D8191-671C-4269-9F4E-145EC8FD702D}" srcOrd="0" destOrd="0" presId="urn:microsoft.com/office/officeart/2005/8/layout/lProcess3"/>
    <dgm:cxn modelId="{BCD15552-C7F0-41FC-8CAB-38DA7CC94233}" type="presParOf" srcId="{96CBAD92-D7C9-49F2-B420-9B55E303B14D}" destId="{732FAFA3-B053-4BB3-87D4-AF63F863E1FA}" srcOrd="1" destOrd="0" presId="urn:microsoft.com/office/officeart/2005/8/layout/lProcess3"/>
    <dgm:cxn modelId="{64471AF2-2F4C-494E-BE89-76A7120B7DAA}" type="presParOf" srcId="{96CBAD92-D7C9-49F2-B420-9B55E303B14D}" destId="{787C64A0-013C-4CA4-9BAB-96B3B266CD80}" srcOrd="2" destOrd="0" presId="urn:microsoft.com/office/officeart/2005/8/layout/lProcess3"/>
    <dgm:cxn modelId="{48C026D8-5A65-4AAE-B407-86FE4A63FE40}" type="presParOf" srcId="{96CBAD92-D7C9-49F2-B420-9B55E303B14D}" destId="{D7968464-BD33-4407-A75D-1DAB3B34750C}" srcOrd="3" destOrd="0" presId="urn:microsoft.com/office/officeart/2005/8/layout/lProcess3"/>
    <dgm:cxn modelId="{D2B217DE-68E5-4266-AAC7-CF8B5BD6B30D}" type="presParOf" srcId="{96CBAD92-D7C9-49F2-B420-9B55E303B14D}" destId="{26EE572E-16B5-40F7-B9B5-39BDC6B619CF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F6191E-A325-3445-83CD-ABBD80152F85}">
      <dsp:nvSpPr>
        <dsp:cNvPr id="0" name=""/>
        <dsp:cNvSpPr/>
      </dsp:nvSpPr>
      <dsp:spPr>
        <a:xfrm>
          <a:off x="3228156" y="1860324"/>
          <a:ext cx="7090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09072" y="45720"/>
              </a:lnTo>
            </a:path>
          </a:pathLst>
        </a:custGeom>
        <a:noFill/>
        <a:ln w="6350" cap="flat" cmpd="sng" algn="ctr">
          <a:solidFill>
            <a:srgbClr val="AB48F6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64200" y="1902342"/>
        <a:ext cx="36983" cy="7403"/>
      </dsp:txXfrm>
    </dsp:sp>
    <dsp:sp modelId="{1B78A2D6-DBD4-9A4D-828F-F82EBB044C82}">
      <dsp:nvSpPr>
        <dsp:cNvPr id="0" name=""/>
        <dsp:cNvSpPr/>
      </dsp:nvSpPr>
      <dsp:spPr>
        <a:xfrm>
          <a:off x="13990" y="941254"/>
          <a:ext cx="3215966" cy="1929579"/>
        </a:xfrm>
        <a:prstGeom prst="roundRect">
          <a:avLst/>
        </a:prstGeom>
        <a:solidFill>
          <a:srgbClr val="582C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Collect anthromes and species richness data</a:t>
          </a:r>
        </a:p>
      </dsp:txBody>
      <dsp:txXfrm>
        <a:off x="108184" y="1035448"/>
        <a:ext cx="3027578" cy="1741191"/>
      </dsp:txXfrm>
    </dsp:sp>
    <dsp:sp modelId="{01176544-49D6-1B49-99EE-20D1869A57E9}">
      <dsp:nvSpPr>
        <dsp:cNvPr id="0" name=""/>
        <dsp:cNvSpPr/>
      </dsp:nvSpPr>
      <dsp:spPr>
        <a:xfrm>
          <a:off x="7183794" y="1860324"/>
          <a:ext cx="7090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09072" y="45720"/>
              </a:lnTo>
            </a:path>
          </a:pathLst>
        </a:custGeom>
        <a:noFill/>
        <a:ln w="6350" cap="flat" cmpd="sng" algn="ctr">
          <a:solidFill>
            <a:srgbClr val="AB48F6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19838" y="1902342"/>
        <a:ext cx="36983" cy="7403"/>
      </dsp:txXfrm>
    </dsp:sp>
    <dsp:sp modelId="{52BFFFF9-E4ED-4748-928A-BCC45587CC18}">
      <dsp:nvSpPr>
        <dsp:cNvPr id="0" name=""/>
        <dsp:cNvSpPr/>
      </dsp:nvSpPr>
      <dsp:spPr>
        <a:xfrm>
          <a:off x="3969628" y="941254"/>
          <a:ext cx="3215966" cy="1929579"/>
        </a:xfrm>
        <a:prstGeom prst="roundRect">
          <a:avLst/>
        </a:prstGeom>
        <a:solidFill>
          <a:srgbClr val="582C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Reproject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and rescale richness to match anthromes (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rPr>
            <a:t> 5 arc min grid cells)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63822" y="1035448"/>
        <a:ext cx="3027578" cy="1741191"/>
      </dsp:txXfrm>
    </dsp:sp>
    <dsp:sp modelId="{F3C4F0EE-33E2-D042-A9A9-E456996B8BD8}">
      <dsp:nvSpPr>
        <dsp:cNvPr id="0" name=""/>
        <dsp:cNvSpPr/>
      </dsp:nvSpPr>
      <dsp:spPr>
        <a:xfrm>
          <a:off x="1621973" y="2869034"/>
          <a:ext cx="7911276" cy="709072"/>
        </a:xfrm>
        <a:custGeom>
          <a:avLst/>
          <a:gdLst/>
          <a:ahLst/>
          <a:cxnLst/>
          <a:rect l="0" t="0" r="0" b="0"/>
          <a:pathLst>
            <a:path>
              <a:moveTo>
                <a:pt x="7911276" y="0"/>
              </a:moveTo>
              <a:lnTo>
                <a:pt x="7911276" y="371636"/>
              </a:lnTo>
              <a:lnTo>
                <a:pt x="0" y="371636"/>
              </a:lnTo>
              <a:lnTo>
                <a:pt x="0" y="709072"/>
              </a:lnTo>
            </a:path>
          </a:pathLst>
        </a:custGeom>
        <a:noFill/>
        <a:ln w="6350" cap="flat" cmpd="sng" algn="ctr">
          <a:solidFill>
            <a:srgbClr val="AB48F6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78967" y="3219868"/>
        <a:ext cx="397288" cy="7403"/>
      </dsp:txXfrm>
    </dsp:sp>
    <dsp:sp modelId="{129C098D-A9AA-FC42-BFC5-0F68CAB6C8D6}">
      <dsp:nvSpPr>
        <dsp:cNvPr id="0" name=""/>
        <dsp:cNvSpPr/>
      </dsp:nvSpPr>
      <dsp:spPr>
        <a:xfrm>
          <a:off x="7925266" y="941254"/>
          <a:ext cx="3215966" cy="1929579"/>
        </a:xfrm>
        <a:prstGeom prst="roundRect">
          <a:avLst/>
        </a:prstGeom>
        <a:solidFill>
          <a:srgbClr val="582C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Use raster calculator to count richness of each grid cell by anthrome type</a:t>
          </a:r>
        </a:p>
      </dsp:txBody>
      <dsp:txXfrm>
        <a:off x="8019460" y="1035448"/>
        <a:ext cx="3027578" cy="1741191"/>
      </dsp:txXfrm>
    </dsp:sp>
    <dsp:sp modelId="{2FD976CF-59E1-BD45-9B62-3E71BBCCCC12}">
      <dsp:nvSpPr>
        <dsp:cNvPr id="0" name=""/>
        <dsp:cNvSpPr/>
      </dsp:nvSpPr>
      <dsp:spPr>
        <a:xfrm>
          <a:off x="3228156" y="4529576"/>
          <a:ext cx="7090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09072" y="45720"/>
              </a:lnTo>
            </a:path>
          </a:pathLst>
        </a:custGeom>
        <a:noFill/>
        <a:ln w="6350" cap="flat" cmpd="sng" algn="ctr">
          <a:solidFill>
            <a:srgbClr val="AB48F6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64200" y="4571594"/>
        <a:ext cx="36983" cy="7403"/>
      </dsp:txXfrm>
    </dsp:sp>
    <dsp:sp modelId="{909E6158-886A-804D-84B9-5AD96CBC1ADC}">
      <dsp:nvSpPr>
        <dsp:cNvPr id="0" name=""/>
        <dsp:cNvSpPr/>
      </dsp:nvSpPr>
      <dsp:spPr>
        <a:xfrm>
          <a:off x="13990" y="3610506"/>
          <a:ext cx="3215966" cy="1929579"/>
        </a:xfrm>
        <a:prstGeom prst="roundRect">
          <a:avLst/>
        </a:prstGeom>
        <a:solidFill>
          <a:srgbClr val="582C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Count richness at multiple extents: global, tropical vs temperate, and biogeographic realms </a:t>
          </a:r>
        </a:p>
      </dsp:txBody>
      <dsp:txXfrm>
        <a:off x="108184" y="3704700"/>
        <a:ext cx="3027578" cy="1741191"/>
      </dsp:txXfrm>
    </dsp:sp>
    <dsp:sp modelId="{46A2045D-C712-CD4A-9FEC-21A6500F7F2E}">
      <dsp:nvSpPr>
        <dsp:cNvPr id="0" name=""/>
        <dsp:cNvSpPr/>
      </dsp:nvSpPr>
      <dsp:spPr>
        <a:xfrm>
          <a:off x="7183794" y="4529576"/>
          <a:ext cx="7090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09072" y="45720"/>
              </a:lnTo>
            </a:path>
          </a:pathLst>
        </a:custGeom>
        <a:noFill/>
        <a:ln w="6350" cap="flat" cmpd="sng" algn="ctr">
          <a:solidFill>
            <a:srgbClr val="AB48F6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19838" y="4571594"/>
        <a:ext cx="36983" cy="7403"/>
      </dsp:txXfrm>
    </dsp:sp>
    <dsp:sp modelId="{5E2AC0E0-3F32-C440-A0A9-B078A19F7A67}">
      <dsp:nvSpPr>
        <dsp:cNvPr id="0" name=""/>
        <dsp:cNvSpPr/>
      </dsp:nvSpPr>
      <dsp:spPr>
        <a:xfrm>
          <a:off x="3969628" y="3610506"/>
          <a:ext cx="3215966" cy="1929579"/>
        </a:xfrm>
        <a:prstGeom prst="roundRect">
          <a:avLst/>
        </a:prstGeom>
        <a:solidFill>
          <a:srgbClr val="582C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Compare richness of total &amp; threatened, and analyze as a function of global protected areas, hotspots, and native plants</a:t>
          </a:r>
        </a:p>
      </dsp:txBody>
      <dsp:txXfrm>
        <a:off x="4063822" y="3704700"/>
        <a:ext cx="3027578" cy="1741191"/>
      </dsp:txXfrm>
    </dsp:sp>
    <dsp:sp modelId="{ACD60283-4E1D-544F-BC66-8119E65AAB7C}">
      <dsp:nvSpPr>
        <dsp:cNvPr id="0" name=""/>
        <dsp:cNvSpPr/>
      </dsp:nvSpPr>
      <dsp:spPr>
        <a:xfrm>
          <a:off x="7925266" y="3610506"/>
          <a:ext cx="3215966" cy="1929579"/>
        </a:xfrm>
        <a:prstGeom prst="roundRect">
          <a:avLst/>
        </a:prstGeom>
        <a:solidFill>
          <a:srgbClr val="582C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Connect to conservation practice</a:t>
          </a:r>
        </a:p>
      </dsp:txBody>
      <dsp:txXfrm>
        <a:off x="8019460" y="3704700"/>
        <a:ext cx="3027578" cy="17411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6D50D9-8AEB-40AF-9FF1-44BA4AFD1D91}">
      <dsp:nvSpPr>
        <dsp:cNvPr id="0" name=""/>
        <dsp:cNvSpPr/>
      </dsp:nvSpPr>
      <dsp:spPr>
        <a:xfrm>
          <a:off x="2413" y="339247"/>
          <a:ext cx="3728988" cy="1491595"/>
        </a:xfrm>
        <a:prstGeom prst="chevron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24130" rIns="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>
              <a:solidFill>
                <a:schemeClr val="tx1"/>
              </a:solidFill>
            </a:rPr>
            <a:t>Biomes</a:t>
          </a:r>
          <a:endParaRPr lang="en-US" sz="3800" kern="1200" dirty="0">
            <a:solidFill>
              <a:schemeClr val="tx1"/>
            </a:solidFill>
          </a:endParaRPr>
        </a:p>
      </dsp:txBody>
      <dsp:txXfrm>
        <a:off x="748211" y="339247"/>
        <a:ext cx="2237393" cy="1491595"/>
      </dsp:txXfrm>
    </dsp:sp>
    <dsp:sp modelId="{03EA7847-6B0F-4A23-BC17-D0CCD68C3931}">
      <dsp:nvSpPr>
        <dsp:cNvPr id="0" name=""/>
        <dsp:cNvSpPr/>
      </dsp:nvSpPr>
      <dsp:spPr>
        <a:xfrm>
          <a:off x="3246633" y="466032"/>
          <a:ext cx="3095060" cy="1238024"/>
        </a:xfrm>
        <a:prstGeom prst="chevron">
          <a:avLst/>
        </a:prstGeom>
        <a:solidFill>
          <a:srgbClr val="582C83">
            <a:alpha val="90000"/>
          </a:srgb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bg1"/>
              </a:solidFill>
            </a:rPr>
            <a:t>Protected areas</a:t>
          </a:r>
          <a:endParaRPr lang="en-US" sz="2400" kern="1200" dirty="0">
            <a:solidFill>
              <a:schemeClr val="bg1"/>
            </a:solidFill>
          </a:endParaRPr>
        </a:p>
      </dsp:txBody>
      <dsp:txXfrm>
        <a:off x="3865645" y="466032"/>
        <a:ext cx="1857036" cy="1238024"/>
      </dsp:txXfrm>
    </dsp:sp>
    <dsp:sp modelId="{C96C2B21-118C-4F81-B750-8B04CB793EA3}">
      <dsp:nvSpPr>
        <dsp:cNvPr id="0" name=""/>
        <dsp:cNvSpPr/>
      </dsp:nvSpPr>
      <dsp:spPr>
        <a:xfrm>
          <a:off x="5908385" y="466032"/>
          <a:ext cx="3095060" cy="1238024"/>
        </a:xfrm>
        <a:prstGeom prst="chevron">
          <a:avLst/>
        </a:prstGeom>
        <a:solidFill>
          <a:srgbClr val="582C83">
            <a:alpha val="90000"/>
          </a:srgbClr>
        </a:solidFill>
        <a:ln w="12700" cap="flat" cmpd="sng" algn="ctr">
          <a:solidFill>
            <a:schemeClr val="accent5">
              <a:tint val="40000"/>
              <a:alpha val="90000"/>
              <a:hueOff val="-1347952"/>
              <a:satOff val="-4566"/>
              <a:lumOff val="-58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bg1"/>
              </a:solidFill>
            </a:rPr>
            <a:t>Conservation biology</a:t>
          </a:r>
          <a:endParaRPr lang="en-US" sz="2400" kern="1200" dirty="0">
            <a:solidFill>
              <a:schemeClr val="bg1"/>
            </a:solidFill>
          </a:endParaRPr>
        </a:p>
      </dsp:txBody>
      <dsp:txXfrm>
        <a:off x="6527397" y="466032"/>
        <a:ext cx="1857036" cy="1238024"/>
      </dsp:txXfrm>
    </dsp:sp>
    <dsp:sp modelId="{BC60B34C-5A98-4623-A6DD-F2FDA3C7FA7E}">
      <dsp:nvSpPr>
        <dsp:cNvPr id="0" name=""/>
        <dsp:cNvSpPr/>
      </dsp:nvSpPr>
      <dsp:spPr>
        <a:xfrm>
          <a:off x="2413" y="2039666"/>
          <a:ext cx="3728988" cy="1491595"/>
        </a:xfrm>
        <a:prstGeom prst="chevron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24130" rIns="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>
              <a:solidFill>
                <a:schemeClr val="tx1"/>
              </a:solidFill>
            </a:rPr>
            <a:t>Anthromes</a:t>
          </a:r>
          <a:endParaRPr lang="en-US" sz="3800" kern="1200" dirty="0">
            <a:solidFill>
              <a:schemeClr val="tx1"/>
            </a:solidFill>
          </a:endParaRPr>
        </a:p>
      </dsp:txBody>
      <dsp:txXfrm>
        <a:off x="748211" y="2039666"/>
        <a:ext cx="2237393" cy="1491595"/>
      </dsp:txXfrm>
    </dsp:sp>
    <dsp:sp modelId="{8F192CF8-B16A-41CE-A83A-119A388142AA}">
      <dsp:nvSpPr>
        <dsp:cNvPr id="0" name=""/>
        <dsp:cNvSpPr/>
      </dsp:nvSpPr>
      <dsp:spPr>
        <a:xfrm>
          <a:off x="3246633" y="2166451"/>
          <a:ext cx="3095060" cy="1238024"/>
        </a:xfrm>
        <a:prstGeom prst="chevron">
          <a:avLst/>
        </a:prstGeom>
        <a:solidFill>
          <a:srgbClr val="582C83">
            <a:alpha val="90000"/>
          </a:srgbClr>
        </a:solidFill>
        <a:ln w="12700" cap="flat" cmpd="sng" algn="ctr">
          <a:solidFill>
            <a:schemeClr val="accent5">
              <a:tint val="40000"/>
              <a:alpha val="90000"/>
              <a:hueOff val="-2695905"/>
              <a:satOff val="-9133"/>
              <a:lumOff val="-11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bg1"/>
              </a:solidFill>
            </a:rPr>
            <a:t>The matrix</a:t>
          </a:r>
          <a:endParaRPr lang="en-US" sz="2400" kern="1200" dirty="0">
            <a:solidFill>
              <a:schemeClr val="bg1"/>
            </a:solidFill>
          </a:endParaRPr>
        </a:p>
      </dsp:txBody>
      <dsp:txXfrm>
        <a:off x="3865645" y="2166451"/>
        <a:ext cx="1857036" cy="1238024"/>
      </dsp:txXfrm>
    </dsp:sp>
    <dsp:sp modelId="{E9D73691-B521-4931-902C-631C300639E2}">
      <dsp:nvSpPr>
        <dsp:cNvPr id="0" name=""/>
        <dsp:cNvSpPr/>
      </dsp:nvSpPr>
      <dsp:spPr>
        <a:xfrm>
          <a:off x="5908385" y="2166451"/>
          <a:ext cx="3095060" cy="1238024"/>
        </a:xfrm>
        <a:prstGeom prst="chevron">
          <a:avLst/>
        </a:prstGeom>
        <a:solidFill>
          <a:srgbClr val="582C83">
            <a:alpha val="90000"/>
          </a:srgbClr>
        </a:solidFill>
        <a:ln w="12700" cap="flat" cmpd="sng" algn="ctr">
          <a:solidFill>
            <a:schemeClr val="accent5">
              <a:tint val="40000"/>
              <a:alpha val="90000"/>
              <a:hueOff val="-4043857"/>
              <a:satOff val="-13699"/>
              <a:lumOff val="-175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bg1"/>
              </a:solidFill>
            </a:rPr>
            <a:t>Conservation science</a:t>
          </a:r>
          <a:endParaRPr lang="en-US" sz="2400" kern="1200" dirty="0">
            <a:solidFill>
              <a:schemeClr val="bg1"/>
            </a:solidFill>
          </a:endParaRPr>
        </a:p>
      </dsp:txBody>
      <dsp:txXfrm>
        <a:off x="6527397" y="2166451"/>
        <a:ext cx="1857036" cy="1238024"/>
      </dsp:txXfrm>
    </dsp:sp>
    <dsp:sp modelId="{517D8191-671C-4269-9F4E-145EC8FD702D}">
      <dsp:nvSpPr>
        <dsp:cNvPr id="0" name=""/>
        <dsp:cNvSpPr/>
      </dsp:nvSpPr>
      <dsp:spPr>
        <a:xfrm>
          <a:off x="2413" y="3740085"/>
          <a:ext cx="3728988" cy="1491595"/>
        </a:xfrm>
        <a:prstGeom prst="chevron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24130" rIns="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>
              <a:solidFill>
                <a:schemeClr val="tx1"/>
              </a:solidFill>
            </a:rPr>
            <a:t>CHANS</a:t>
          </a:r>
          <a:endParaRPr lang="en-US" sz="3800" kern="1200" dirty="0">
            <a:solidFill>
              <a:schemeClr val="tx1"/>
            </a:solidFill>
          </a:endParaRPr>
        </a:p>
      </dsp:txBody>
      <dsp:txXfrm>
        <a:off x="748211" y="3740085"/>
        <a:ext cx="2237393" cy="1491595"/>
      </dsp:txXfrm>
    </dsp:sp>
    <dsp:sp modelId="{787C64A0-013C-4CA4-9BAB-96B3B266CD80}">
      <dsp:nvSpPr>
        <dsp:cNvPr id="0" name=""/>
        <dsp:cNvSpPr/>
      </dsp:nvSpPr>
      <dsp:spPr>
        <a:xfrm>
          <a:off x="3246633" y="3866870"/>
          <a:ext cx="3095060" cy="1238024"/>
        </a:xfrm>
        <a:prstGeom prst="chevron">
          <a:avLst/>
        </a:prstGeom>
        <a:solidFill>
          <a:srgbClr val="582C83">
            <a:alpha val="90000"/>
          </a:srgbClr>
        </a:solidFill>
        <a:ln w="12700" cap="flat" cmpd="sng" algn="ctr">
          <a:solidFill>
            <a:schemeClr val="accent5">
              <a:tint val="40000"/>
              <a:alpha val="90000"/>
              <a:hueOff val="-5391810"/>
              <a:satOff val="-18266"/>
              <a:lumOff val="-234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bg1"/>
              </a:solidFill>
            </a:rPr>
            <a:t>Place based</a:t>
          </a:r>
          <a:endParaRPr lang="en-US" sz="2400" kern="1200" dirty="0">
            <a:solidFill>
              <a:schemeClr val="bg1"/>
            </a:solidFill>
          </a:endParaRPr>
        </a:p>
      </dsp:txBody>
      <dsp:txXfrm>
        <a:off x="3865645" y="3866870"/>
        <a:ext cx="1857036" cy="1238024"/>
      </dsp:txXfrm>
    </dsp:sp>
    <dsp:sp modelId="{26EE572E-16B5-40F7-B9B5-39BDC6B619CF}">
      <dsp:nvSpPr>
        <dsp:cNvPr id="0" name=""/>
        <dsp:cNvSpPr/>
      </dsp:nvSpPr>
      <dsp:spPr>
        <a:xfrm>
          <a:off x="5908385" y="3866870"/>
          <a:ext cx="3095060" cy="1238024"/>
        </a:xfrm>
        <a:prstGeom prst="chevron">
          <a:avLst/>
        </a:prstGeom>
        <a:solidFill>
          <a:srgbClr val="582C83">
            <a:alpha val="90000"/>
          </a:srgb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bg1"/>
              </a:solidFill>
            </a:rPr>
            <a:t>Environmental health</a:t>
          </a:r>
          <a:endParaRPr lang="en-US" sz="2400" kern="1200" dirty="0">
            <a:solidFill>
              <a:schemeClr val="bg1"/>
            </a:solidFill>
          </a:endParaRPr>
        </a:p>
      </dsp:txBody>
      <dsp:txXfrm>
        <a:off x="6527397" y="3866870"/>
        <a:ext cx="1857036" cy="12380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36F10-72BE-C746-A0D9-8CF9A78300EA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28775" y="1143000"/>
            <a:ext cx="3600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A94A7-386D-0745-A2CD-1299D1DA8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44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1pPr>
    <a:lvl2pPr marL="1711757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2pPr>
    <a:lvl3pPr marL="3423514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3pPr>
    <a:lvl4pPr marL="5135270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4pPr>
    <a:lvl5pPr marL="6847027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5pPr>
    <a:lvl6pPr marL="8558784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6pPr>
    <a:lvl7pPr marL="10270541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7pPr>
    <a:lvl8pPr marL="11982298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8pPr>
    <a:lvl9pPr marL="13694054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28775" y="1143000"/>
            <a:ext cx="36004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A94A7-386D-0745-A2CD-1299D1DA8CE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31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5387342"/>
            <a:ext cx="32644080" cy="1146048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17289782"/>
            <a:ext cx="28803600" cy="7947658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AAF9-975A-8C4E-A1BD-F141343F9553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AAF9-975A-8C4E-A1BD-F141343F9553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483437" y="1752600"/>
            <a:ext cx="8281035" cy="278968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40332" y="1752600"/>
            <a:ext cx="24363045" cy="2789682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AAF9-975A-8C4E-A1BD-F141343F9553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AAF9-975A-8C4E-A1BD-F141343F9553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0330" y="8206749"/>
            <a:ext cx="33124140" cy="13693138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0330" y="22029429"/>
            <a:ext cx="33124140" cy="7200898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/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AAF9-975A-8C4E-A1BD-F141343F9553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40330" y="8763000"/>
            <a:ext cx="1632204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42430" y="8763000"/>
            <a:ext cx="1632204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AAF9-975A-8C4E-A1BD-F141343F9553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1752607"/>
            <a:ext cx="33124140" cy="6362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5336" y="8069582"/>
            <a:ext cx="16247028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5336" y="12024360"/>
            <a:ext cx="16247028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442432" y="8069582"/>
            <a:ext cx="16327042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442432" y="12024360"/>
            <a:ext cx="16327042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AAF9-975A-8C4E-A1BD-F141343F9553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AAF9-975A-8C4E-A1BD-F141343F9553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AAF9-975A-8C4E-A1BD-F141343F9553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194560"/>
            <a:ext cx="12386548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7042" y="4739647"/>
            <a:ext cx="19442430" cy="23393400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9875520"/>
            <a:ext cx="12386548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AAF9-975A-8C4E-A1BD-F141343F9553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194560"/>
            <a:ext cx="12386548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327042" y="4739647"/>
            <a:ext cx="19442430" cy="23393400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9875520"/>
            <a:ext cx="12386548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AAF9-975A-8C4E-A1BD-F141343F9553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40330" y="1752607"/>
            <a:ext cx="3312414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0330" y="8763000"/>
            <a:ext cx="3312414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40330" y="30510487"/>
            <a:ext cx="86410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7AAF9-975A-8C4E-A1BD-F141343F9553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721590" y="30510487"/>
            <a:ext cx="129616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123390" y="30510487"/>
            <a:ext cx="86410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923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image" Target="../media/image6.jpeg"/><Relationship Id="rId18" Type="http://schemas.openxmlformats.org/officeDocument/2006/relationships/diagramData" Target="../diagrams/data2.xml"/><Relationship Id="rId3" Type="http://schemas.openxmlformats.org/officeDocument/2006/relationships/image" Target="../media/image1.emf"/><Relationship Id="rId21" Type="http://schemas.openxmlformats.org/officeDocument/2006/relationships/diagramColors" Target="../diagrams/colors2.xml"/><Relationship Id="rId7" Type="http://schemas.openxmlformats.org/officeDocument/2006/relationships/diagramQuickStyle" Target="../diagrams/quickStyle1.xml"/><Relationship Id="rId12" Type="http://schemas.openxmlformats.org/officeDocument/2006/relationships/image" Target="../media/image5.png"/><Relationship Id="rId1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9.png"/><Relationship Id="rId20" Type="http://schemas.openxmlformats.org/officeDocument/2006/relationships/diagramQuickStyle" Target="../diagrams/quickStyl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4.png"/><Relationship Id="rId5" Type="http://schemas.openxmlformats.org/officeDocument/2006/relationships/diagramData" Target="../diagrams/data1.xml"/><Relationship Id="rId15" Type="http://schemas.openxmlformats.org/officeDocument/2006/relationships/image" Target="../media/image8.png"/><Relationship Id="rId10" Type="http://schemas.openxmlformats.org/officeDocument/2006/relationships/image" Target="../media/image3.jpeg"/><Relationship Id="rId19" Type="http://schemas.openxmlformats.org/officeDocument/2006/relationships/diagramLayout" Target="../diagrams/layout2.xml"/><Relationship Id="rId4" Type="http://schemas.openxmlformats.org/officeDocument/2006/relationships/image" Target="../media/image2.jpeg"/><Relationship Id="rId9" Type="http://schemas.microsoft.com/office/2007/relationships/diagramDrawing" Target="../diagrams/drawing1.xml"/><Relationship Id="rId14" Type="http://schemas.openxmlformats.org/officeDocument/2006/relationships/image" Target="../media/image7.png"/><Relationship Id="rId22" Type="http://schemas.microsoft.com/office/2007/relationships/diagramDrawing" Target="../diagrams/drawin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611100" y="6714865"/>
            <a:ext cx="13563600" cy="1353199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itle 1"/>
          <p:cNvSpPr>
            <a:spLocks noGrp="1"/>
          </p:cNvSpPr>
          <p:nvPr>
            <p:ph type="ctrTitle"/>
          </p:nvPr>
        </p:nvSpPr>
        <p:spPr>
          <a:xfrm>
            <a:off x="435122" y="576593"/>
            <a:ext cx="37534556" cy="4619722"/>
          </a:xfrm>
          <a:solidFill>
            <a:srgbClr val="582C83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charset="0"/>
                <a:ea typeface="Times New Roman" charset="0"/>
                <a:cs typeface="Times New Roman" charset="0"/>
              </a:rPr>
              <a:t>                                             </a:t>
            </a:r>
            <a:endParaRPr lang="en-US" sz="24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713648" y="1307199"/>
            <a:ext cx="216407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Patterns of vertebrate richness across global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anthromes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prioritizing conservation in the Anthropocene</a:t>
            </a: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35122" y="3287555"/>
            <a:ext cx="37510303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</a:rPr>
              <a:t>Emma Cook</a:t>
            </a:r>
            <a:r>
              <a:rPr lang="en-US" sz="5400" dirty="0" smtClean="0">
                <a:solidFill>
                  <a:schemeClr val="bg1"/>
                </a:solidFill>
              </a:rPr>
              <a:t> </a:t>
            </a:r>
            <a:r>
              <a:rPr lang="en-US" sz="5400" dirty="0">
                <a:solidFill>
                  <a:schemeClr val="bg1"/>
                </a:solidFill>
              </a:rPr>
              <a:t>and </a:t>
            </a:r>
            <a:r>
              <a:rPr lang="en-US" sz="5400" dirty="0" smtClean="0">
                <a:solidFill>
                  <a:schemeClr val="bg1"/>
                </a:solidFill>
              </a:rPr>
              <a:t>John Quinn</a:t>
            </a:r>
            <a:endParaRPr lang="en-US" sz="5400" dirty="0" smtClean="0">
              <a:solidFill>
                <a:schemeClr val="bg1"/>
              </a:solidFill>
            </a:endParaRP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Furman </a:t>
            </a:r>
            <a:r>
              <a:rPr lang="en-US" sz="4000" dirty="0">
                <a:solidFill>
                  <a:schemeClr val="bg1"/>
                </a:solidFill>
              </a:rPr>
              <a:t>University, Department of Biology, Greenville, SC 29613</a:t>
            </a:r>
          </a:p>
          <a:p>
            <a:pPr algn="ctr"/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35121" y="5464961"/>
            <a:ext cx="11748738" cy="923330"/>
          </a:xfrm>
          <a:prstGeom prst="rect">
            <a:avLst/>
          </a:prstGeom>
          <a:solidFill>
            <a:srgbClr val="582C8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08672" y="6562466"/>
            <a:ext cx="11775188" cy="62786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 conservation priorities must be refocused to incorporate human systems 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Anthromes</a:t>
            </a: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integrate human and natural systems, capturing the effect of density and land use on ecosystems 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Spatially explicit analyses of global biodiversity patterns across </a:t>
            </a:r>
            <a:r>
              <a:rPr lang="en-US" sz="3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anthromes</a:t>
            </a: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limited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Detailed analyses are needed to determine and prioritize </a:t>
            </a:r>
            <a:r>
              <a:rPr lang="en-US" sz="3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anthrome</a:t>
            </a: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types of importance for conservation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this project we evaluate patterns of species richness across </a:t>
            </a:r>
            <a:r>
              <a:rPr lang="en-US" sz="3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anthromes</a:t>
            </a: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begin to make suggestions for future conservation action at global and regional scales</a:t>
            </a:r>
          </a:p>
          <a:p>
            <a:endParaRPr lang="en-US" sz="28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7" name="Rectangle 2"/>
          <p:cNvSpPr>
            <a:spLocks noChangeArrowheads="1"/>
          </p:cNvSpPr>
          <p:nvPr/>
        </p:nvSpPr>
        <p:spPr bwMode="auto">
          <a:xfrm>
            <a:off x="8650580" y="-147039"/>
            <a:ext cx="3541419" cy="212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435122" y="18637748"/>
            <a:ext cx="11748738" cy="923330"/>
          </a:xfrm>
          <a:prstGeom prst="rect">
            <a:avLst/>
          </a:prstGeom>
          <a:solidFill>
            <a:srgbClr val="582C8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616838" y="1446560"/>
            <a:ext cx="7415783" cy="289520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5122" y="19843612"/>
            <a:ext cx="1174873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used </a:t>
            </a:r>
            <a:r>
              <a:rPr lang="en-US" sz="3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Anthromes</a:t>
            </a: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version 2.0 for the year 2000 (Figure 1, Ellis et al. 2010) and species richness data for birds, mammals, and amphibians from BiodiversityMapping.org (Jenkins et al. 2013; </a:t>
            </a:r>
            <a:r>
              <a:rPr lang="en-US" sz="3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Pimm</a:t>
            </a: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al. 2014). We obtained data about protected areas, hotspots and native plant species by </a:t>
            </a:r>
            <a:r>
              <a:rPr lang="en-US" sz="3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anthrome</a:t>
            </a: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from Martin et al. (2014</a:t>
            </a:r>
            <a:r>
              <a:rPr lang="en-US" sz="3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en-US" sz="34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en-US" sz="3400" dirty="0" smtClean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30384494" y="1500859"/>
            <a:ext cx="7415783" cy="2895203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12611100" y="5464961"/>
            <a:ext cx="25358577" cy="923330"/>
          </a:xfrm>
          <a:prstGeom prst="rect">
            <a:avLst/>
          </a:prstGeom>
          <a:solidFill>
            <a:srgbClr val="582C8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08672" y="17573990"/>
            <a:ext cx="117751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Global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distribution of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anthromes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Ellis et al. 2010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8955999" y="23679611"/>
            <a:ext cx="192024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en-US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5854" y="12797762"/>
            <a:ext cx="11658005" cy="4283782"/>
          </a:xfrm>
          <a:prstGeom prst="rect">
            <a:avLst/>
          </a:prstGeom>
        </p:spPr>
      </p:pic>
      <p:graphicFrame>
        <p:nvGraphicFramePr>
          <p:cNvPr id="68" name="Diagram 67">
            <a:extLst>
              <a:ext uri="{FF2B5EF4-FFF2-40B4-BE49-F238E27FC236}">
                <a16:creationId xmlns:a16="http://schemas.microsoft.com/office/drawing/2014/main" id="{B8BF0013-2877-494F-8CF9-E993462EAE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1799545"/>
              </p:ext>
            </p:extLst>
          </p:nvPr>
        </p:nvGraphicFramePr>
        <p:xfrm>
          <a:off x="647636" y="22554593"/>
          <a:ext cx="11155223" cy="6481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69" name="Picture 6" descr="https://lh6.googleusercontent.com/Fr4_p4b04shTMQVTwwUx-CxIt-wAWA6AXblA3K_c4IlddGkIy62R6SQ0w-fcvFn3hcKBxD6p40QZ-xXU76F9GD38GLJMBau6GswqjHCCZeMAwYOlbfZtkeAUtqbGyFj-mdGo563GQEE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22336" y="28884314"/>
            <a:ext cx="6604785" cy="3315628"/>
          </a:xfrm>
          <a:prstGeom prst="rect">
            <a:avLst/>
          </a:prstGeom>
          <a:noFill/>
          <a:ln w="1905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" name="TextBox 69"/>
          <p:cNvSpPr txBox="1"/>
          <p:nvPr/>
        </p:nvSpPr>
        <p:spPr>
          <a:xfrm>
            <a:off x="7849422" y="29465910"/>
            <a:ext cx="44106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Units of analysis used to identify regional patterns. 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6479500" y="18637748"/>
            <a:ext cx="11490178" cy="923330"/>
          </a:xfrm>
          <a:prstGeom prst="rect">
            <a:avLst/>
          </a:prstGeom>
          <a:solidFill>
            <a:srgbClr val="582C8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6479499" y="29513060"/>
            <a:ext cx="11465925" cy="923330"/>
          </a:xfrm>
          <a:prstGeom prst="rect">
            <a:avLst/>
          </a:prstGeom>
          <a:solidFill>
            <a:srgbClr val="582C8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6" name="Picture 12" descr="https://lh3.googleusercontent.com/294uJY7c4fySoQlcgLIxfasgtxqvUIIYclGoo8Vi1FQ4IzMhqTLhaM88XeGB7Y4R13RkeY3Wt-W9UoFR07Tb7sRUfiImX7xaPtloLvFHlVYDow_5dI7Asa33fPn_ilH_MDwqMkfHEe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93084" y="7720503"/>
            <a:ext cx="7384044" cy="4340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1" name="Group 90"/>
          <p:cNvGrpSpPr/>
          <p:nvPr/>
        </p:nvGrpSpPr>
        <p:grpSpPr>
          <a:xfrm>
            <a:off x="12893083" y="13019782"/>
            <a:ext cx="2778549" cy="7087715"/>
            <a:chOff x="14874736" y="6227315"/>
            <a:chExt cx="3574928" cy="9119175"/>
          </a:xfrm>
        </p:grpSpPr>
        <p:pic>
          <p:nvPicPr>
            <p:cNvPr id="92" name="Picture 2" descr="http://ecotope.org/anthromes/images/anthromes_v2_legend.png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74736" y="6227315"/>
              <a:ext cx="3574928" cy="91191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3" name="Picture 92">
              <a:extLst>
                <a:ext uri="{FF2B5EF4-FFF2-40B4-BE49-F238E27FC236}">
                  <a16:creationId xmlns:a16="http://schemas.microsoft.com/office/drawing/2014/main" id="{37312E72-57CD-E14F-963B-4AB8D338583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23945" y="6950435"/>
              <a:ext cx="3455851" cy="8276064"/>
            </a:xfrm>
            <a:prstGeom prst="rect">
              <a:avLst/>
            </a:prstGeom>
          </p:spPr>
        </p:pic>
      </p:grpSp>
      <p:pic>
        <p:nvPicPr>
          <p:cNvPr id="94" name="Picture 9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4133" y="16689940"/>
            <a:ext cx="10070109" cy="279515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0376574" y="7638086"/>
            <a:ext cx="550371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Wildlands consistently have the lowest median species richness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Rice and pastoral villages, residential rangelands, and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seminatural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woodlands have the greatest median richness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Remote woodlands have the largest variation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number of threatened birds was greatest in villages and the greatest number of threatened mammals was in remote semi-natural woodlands</a:t>
            </a:r>
          </a:p>
        </p:txBody>
      </p:sp>
      <p:sp>
        <p:nvSpPr>
          <p:cNvPr id="8" name="Rectangle 7"/>
          <p:cNvSpPr/>
          <p:nvPr/>
        </p:nvSpPr>
        <p:spPr>
          <a:xfrm>
            <a:off x="15969868" y="13926067"/>
            <a:ext cx="9861375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relationship between threatened species and total richness was linear for mammals and birds, but more scattered for amphibians.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 total richness and high threatened richness suggests a clear need for conservation action with that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anthrome</a:t>
            </a:r>
            <a:endParaRPr lang="en-US" sz="3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2879258" y="12146684"/>
            <a:ext cx="74973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3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Ranked richness of birds, amphibians, and mammals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15810156" y="19563615"/>
            <a:ext cx="9377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4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Relationship between total and threatened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12778831" y="6874072"/>
            <a:ext cx="73760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 Extent</a:t>
            </a:r>
            <a:endParaRPr lang="en-US" sz="4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26456684" y="6714865"/>
            <a:ext cx="11512994" cy="114438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26769671" y="6874072"/>
            <a:ext cx="73760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endParaRPr lang="en-US" sz="4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5" name="Picture 94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04939" y="11082990"/>
            <a:ext cx="10239299" cy="584966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6769671" y="7718305"/>
            <a:ext cx="10803856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richness of total and threatened birds decreased as a function of area protected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Richness increased with higher proportion of hotspots and increased native species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similar pattern was evident for mammals and amphibians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27104939" y="17094601"/>
            <a:ext cx="102392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7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relationship between bird richness and protected area, hotspot, and plant richness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12558560" y="20629695"/>
            <a:ext cx="13616140" cy="115702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12726291" y="20629695"/>
            <a:ext cx="73760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Regional Variation</a:t>
            </a:r>
            <a:endParaRPr lang="en-US" sz="4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12778832" y="21552205"/>
            <a:ext cx="632221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Regional heterogeneity was clear across climates and biogeographic realms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surprisingly, tropical anthromes had had greater richness across taxa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Wild woodlands in the tropics had the greatest richness, followed by remote woodlands</a:t>
            </a:r>
          </a:p>
        </p:txBody>
      </p:sp>
      <p:pic>
        <p:nvPicPr>
          <p:cNvPr id="107" name="Picture 10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6541" y="26787964"/>
            <a:ext cx="6362860" cy="4176140"/>
          </a:xfrm>
          <a:prstGeom prst="rect">
            <a:avLst/>
          </a:prstGeom>
        </p:spPr>
      </p:pic>
      <p:pic>
        <p:nvPicPr>
          <p:cNvPr id="108" name="Picture 107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5750" y="26788015"/>
            <a:ext cx="6459959" cy="416983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9475750" y="21603237"/>
            <a:ext cx="6459959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temperate regions, villages and dense settlements had the greatest richness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Bioregions were increasingly complex  </a:t>
            </a:r>
            <a:endParaRPr lang="en-US" sz="3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2778831" y="31120936"/>
            <a:ext cx="63905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Ranked richness in tropical and temperate regions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19534047" y="31122914"/>
            <a:ext cx="6401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6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Bird Richness by Bioregion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0F4B2AD3-E0E9-6A4C-B88B-E2D091F0F9DC}"/>
              </a:ext>
            </a:extLst>
          </p:cNvPr>
          <p:cNvSpPr/>
          <p:nvPr/>
        </p:nvSpPr>
        <p:spPr>
          <a:xfrm>
            <a:off x="26549401" y="19784236"/>
            <a:ext cx="11250876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 and semi-natural anthromes are essential to global conservation efforts 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 target anthromes vary by geographic region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Richness across protected areas confirm that protected areas do not align with need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research is needed to refocus conservation action and  understand and protect less studied anthromes</a:t>
            </a:r>
          </a:p>
        </p:txBody>
      </p:sp>
      <p:graphicFrame>
        <p:nvGraphicFramePr>
          <p:cNvPr id="112" name="Diagram 111"/>
          <p:cNvGraphicFramePr/>
          <p:nvPr>
            <p:extLst>
              <p:ext uri="{D42A27DB-BD31-4B8C-83A1-F6EECF244321}">
                <p14:modId xmlns:p14="http://schemas.microsoft.com/office/powerpoint/2010/main" val="3129051466"/>
              </p:ext>
            </p:extLst>
          </p:nvPr>
        </p:nvGraphicFramePr>
        <p:xfrm>
          <a:off x="27879819" y="23543443"/>
          <a:ext cx="9005860" cy="5570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sp>
        <p:nvSpPr>
          <p:cNvPr id="113" name="Rectangle 112"/>
          <p:cNvSpPr/>
          <p:nvPr/>
        </p:nvSpPr>
        <p:spPr>
          <a:xfrm>
            <a:off x="26549401" y="30707507"/>
            <a:ext cx="1139602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Ellis,. et al. 2010. 1700 to 2000. Global Ecology and Biogeography 19(5):589-606.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Jenkins, et al. 2013 PNAS. 110(28): E2602-E2610. 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Martin et al. 2014. Diversity and Distributions. 20:745-755.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Pimm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et al.  2014.. Science. 344(6187): 1246752.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54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3875</TotalTime>
  <Words>629</Words>
  <Application>Microsoft Office PowerPoint</Application>
  <PresentationFormat>Custom</PresentationFormat>
  <Paragraphs>64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Theme</vt:lpstr>
      <vt:lpstr>                                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Assessing Best Practices of Climate Action Plans in the So</dc:title>
  <dc:creator>Microsoft Office User</dc:creator>
  <cp:lastModifiedBy>Sarah-Cate Rice-Student</cp:lastModifiedBy>
  <cp:revision>50</cp:revision>
  <dcterms:created xsi:type="dcterms:W3CDTF">2019-10-30T00:20:05Z</dcterms:created>
  <dcterms:modified xsi:type="dcterms:W3CDTF">2020-02-04T16:25:07Z</dcterms:modified>
</cp:coreProperties>
</file>