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62" r:id="rId4"/>
    <p:sldId id="286" r:id="rId5"/>
    <p:sldId id="287" r:id="rId6"/>
    <p:sldId id="288" r:id="rId7"/>
    <p:sldId id="283" r:id="rId8"/>
    <p:sldId id="271" r:id="rId9"/>
    <p:sldId id="284" r:id="rId10"/>
    <p:sldId id="285" r:id="rId11"/>
    <p:sldId id="298" r:id="rId12"/>
    <p:sldId id="290" r:id="rId13"/>
    <p:sldId id="282" r:id="rId14"/>
    <p:sldId id="289" r:id="rId15"/>
    <p:sldId id="263" r:id="rId16"/>
    <p:sldId id="274" r:id="rId17"/>
    <p:sldId id="293" r:id="rId18"/>
    <p:sldId id="295" r:id="rId19"/>
    <p:sldId id="296" r:id="rId20"/>
    <p:sldId id="297" r:id="rId21"/>
    <p:sldId id="299" r:id="rId22"/>
    <p:sldId id="270" r:id="rId23"/>
  </p:sldIdLst>
  <p:sldSz cx="12192000" cy="6858000"/>
  <p:notesSz cx="6858000" cy="9144000"/>
  <p:embeddedFontLst>
    <p:embeddedFont>
      <p:font typeface="Century Schoolbook" panose="02040604050505020304" pitchFamily="18" charset="0"/>
      <p:regular r:id="rId25"/>
      <p:bold r:id="rId26"/>
      <p:italic r:id="rId27"/>
      <p:boldItalic r:id="rId28"/>
    </p:embeddedFont>
    <p:embeddedFont>
      <p:font typeface="Franklin Gothic Medium Cond" panose="020B0606030402020204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987" autoAdjust="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6907A3-852B-4C94-856A-416170123E00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DC2C441-AAF8-4F96-8C54-31FDA9BC529A}">
      <dgm:prSet phldrT="[Text]"/>
      <dgm:spPr/>
      <dgm:t>
        <a:bodyPr/>
        <a:lstStyle/>
        <a:p>
          <a:r>
            <a:rPr lang="en-US" dirty="0"/>
            <a:t>Future Focused</a:t>
          </a:r>
        </a:p>
        <a:p>
          <a:r>
            <a:rPr lang="en-US" dirty="0"/>
            <a:t>Furman University Strategic Plan 2024-2029</a:t>
          </a:r>
        </a:p>
      </dgm:t>
    </dgm:pt>
    <dgm:pt modelId="{048CB754-E5A0-4F65-A960-CCA9990D2B99}" type="parTrans" cxnId="{3E1A4B97-0A02-4139-8469-6E1FA43ADC43}">
      <dgm:prSet/>
      <dgm:spPr/>
      <dgm:t>
        <a:bodyPr/>
        <a:lstStyle/>
        <a:p>
          <a:endParaRPr lang="en-US"/>
        </a:p>
      </dgm:t>
    </dgm:pt>
    <dgm:pt modelId="{FAC5467D-3FA1-4035-8B52-A32CFB6F9536}" type="sibTrans" cxnId="{3E1A4B97-0A02-4139-8469-6E1FA43ADC43}">
      <dgm:prSet/>
      <dgm:spPr/>
      <dgm:t>
        <a:bodyPr/>
        <a:lstStyle/>
        <a:p>
          <a:endParaRPr lang="en-US"/>
        </a:p>
      </dgm:t>
    </dgm:pt>
    <dgm:pt modelId="{61AF5785-DB82-414E-8040-23F3D9DD961E}">
      <dgm:prSet phldrT="[Text]"/>
      <dgm:spPr/>
      <dgm:t>
        <a:bodyPr/>
        <a:lstStyle/>
        <a:p>
          <a:r>
            <a:rPr lang="en-US" dirty="0"/>
            <a:t>1. University of Innovation and Impact</a:t>
          </a:r>
        </a:p>
      </dgm:t>
    </dgm:pt>
    <dgm:pt modelId="{9CA21CF2-11B9-45DC-8DDE-FF9573C288DB}" type="parTrans" cxnId="{7A3486A0-B2D0-43CF-9EA5-BEBC3F99ADD5}">
      <dgm:prSet/>
      <dgm:spPr/>
      <dgm:t>
        <a:bodyPr/>
        <a:lstStyle/>
        <a:p>
          <a:endParaRPr lang="en-US"/>
        </a:p>
      </dgm:t>
    </dgm:pt>
    <dgm:pt modelId="{702DC45B-471A-4C89-BDAE-E687B6637571}" type="sibTrans" cxnId="{7A3486A0-B2D0-43CF-9EA5-BEBC3F99ADD5}">
      <dgm:prSet/>
      <dgm:spPr/>
      <dgm:t>
        <a:bodyPr/>
        <a:lstStyle/>
        <a:p>
          <a:endParaRPr lang="en-US"/>
        </a:p>
      </dgm:t>
    </dgm:pt>
    <dgm:pt modelId="{F4456580-0382-42D9-A708-3B740CA84601}">
      <dgm:prSet phldrT="[Text]"/>
      <dgm:spPr/>
      <dgm:t>
        <a:bodyPr/>
        <a:lstStyle/>
        <a:p>
          <a:r>
            <a:rPr lang="en-US" dirty="0"/>
            <a:t>2. Thriving Community</a:t>
          </a:r>
        </a:p>
      </dgm:t>
    </dgm:pt>
    <dgm:pt modelId="{3CD2DE2F-A361-4A84-8B2B-BF143A4AB82B}" type="parTrans" cxnId="{A996EA9B-FA60-4476-955E-F29F83352470}">
      <dgm:prSet/>
      <dgm:spPr/>
      <dgm:t>
        <a:bodyPr/>
        <a:lstStyle/>
        <a:p>
          <a:endParaRPr lang="en-US"/>
        </a:p>
      </dgm:t>
    </dgm:pt>
    <dgm:pt modelId="{839B389F-1A81-4306-9917-F60E1AC4D0FF}" type="sibTrans" cxnId="{A996EA9B-FA60-4476-955E-F29F83352470}">
      <dgm:prSet/>
      <dgm:spPr/>
      <dgm:t>
        <a:bodyPr/>
        <a:lstStyle/>
        <a:p>
          <a:endParaRPr lang="en-US"/>
        </a:p>
      </dgm:t>
    </dgm:pt>
    <dgm:pt modelId="{F6596717-DC0E-4402-879A-6F0B15E98E3B}">
      <dgm:prSet phldrT="[Text]"/>
      <dgm:spPr/>
      <dgm:t>
        <a:bodyPr/>
        <a:lstStyle/>
        <a:p>
          <a:r>
            <a:rPr lang="en-US" dirty="0"/>
            <a:t>3. Sustainable and Strong Future</a:t>
          </a:r>
        </a:p>
      </dgm:t>
    </dgm:pt>
    <dgm:pt modelId="{FB35B284-8EE6-4817-AD51-AEA6FF577B1A}" type="parTrans" cxnId="{E9ABB984-1104-431E-B505-9D7894C6B08D}">
      <dgm:prSet/>
      <dgm:spPr/>
      <dgm:t>
        <a:bodyPr/>
        <a:lstStyle/>
        <a:p>
          <a:endParaRPr lang="en-US"/>
        </a:p>
      </dgm:t>
    </dgm:pt>
    <dgm:pt modelId="{89C3F3B4-2B2A-480E-AD09-13DF262273B4}" type="sibTrans" cxnId="{E9ABB984-1104-431E-B505-9D7894C6B08D}">
      <dgm:prSet/>
      <dgm:spPr/>
      <dgm:t>
        <a:bodyPr/>
        <a:lstStyle/>
        <a:p>
          <a:endParaRPr lang="en-US"/>
        </a:p>
      </dgm:t>
    </dgm:pt>
    <dgm:pt modelId="{F89057AB-F82D-4FCA-BF3C-E5CEE8B1E1B3}">
      <dgm:prSet phldrT="[Text]"/>
      <dgm:spPr/>
      <dgm:t>
        <a:bodyPr/>
        <a:lstStyle/>
        <a:p>
          <a:pPr>
            <a:buNone/>
          </a:pPr>
          <a:r>
            <a:rPr lang="en-US" dirty="0"/>
            <a:t>Support Employee Growth and Satisfaction</a:t>
          </a:r>
        </a:p>
      </dgm:t>
    </dgm:pt>
    <dgm:pt modelId="{66D0D6E2-4526-44A7-868C-576DAA6A5592}" type="parTrans" cxnId="{F6B9D38D-1E78-47C6-BCA4-C7B61A1E700C}">
      <dgm:prSet/>
      <dgm:spPr/>
      <dgm:t>
        <a:bodyPr/>
        <a:lstStyle/>
        <a:p>
          <a:endParaRPr lang="en-US"/>
        </a:p>
      </dgm:t>
    </dgm:pt>
    <dgm:pt modelId="{75D3DFA1-750F-4DE1-9D6E-5415927C229B}" type="sibTrans" cxnId="{F6B9D38D-1E78-47C6-BCA4-C7B61A1E700C}">
      <dgm:prSet/>
      <dgm:spPr/>
      <dgm:t>
        <a:bodyPr/>
        <a:lstStyle/>
        <a:p>
          <a:endParaRPr lang="en-US"/>
        </a:p>
      </dgm:t>
    </dgm:pt>
    <dgm:pt modelId="{A7C4A38F-B89C-4ABE-B6A4-DE7F77895E91}">
      <dgm:prSet phldrT="[Text]"/>
      <dgm:spPr/>
      <dgm:t>
        <a:bodyPr/>
        <a:lstStyle/>
        <a:p>
          <a:pPr>
            <a:buNone/>
          </a:pPr>
          <a:r>
            <a:rPr lang="en-US" dirty="0"/>
            <a:t>Prioritize faculty and staff wellbeing, engagement, and professional growth.</a:t>
          </a:r>
        </a:p>
      </dgm:t>
    </dgm:pt>
    <dgm:pt modelId="{07578418-605C-41DC-A1B5-01F55B6AA664}" type="parTrans" cxnId="{9D13023C-EEDE-42E6-8BD1-B20E31B39A68}">
      <dgm:prSet/>
      <dgm:spPr/>
      <dgm:t>
        <a:bodyPr/>
        <a:lstStyle/>
        <a:p>
          <a:endParaRPr lang="en-US"/>
        </a:p>
      </dgm:t>
    </dgm:pt>
    <dgm:pt modelId="{2F5D16F2-9A71-456E-A3D4-E95EC4ADB683}" type="sibTrans" cxnId="{9D13023C-EEDE-42E6-8BD1-B20E31B39A68}">
      <dgm:prSet/>
      <dgm:spPr/>
      <dgm:t>
        <a:bodyPr/>
        <a:lstStyle/>
        <a:p>
          <a:endParaRPr lang="en-US"/>
        </a:p>
      </dgm:t>
    </dgm:pt>
    <dgm:pt modelId="{7B1F35E1-B0FE-442C-B49D-6D20E6F4D3AD}">
      <dgm:prSet phldrT="[Text]"/>
      <dgm:spPr/>
      <dgm:t>
        <a:bodyPr/>
        <a:lstStyle/>
        <a:p>
          <a:pPr>
            <a:buNone/>
          </a:pPr>
          <a:r>
            <a:rPr lang="en-US" dirty="0"/>
            <a:t>Foster a positive and enriching campus culture through improved communication and collaboration.</a:t>
          </a:r>
        </a:p>
      </dgm:t>
    </dgm:pt>
    <dgm:pt modelId="{BEF16515-D7F1-4971-BE99-838D0DA05009}" type="parTrans" cxnId="{A030CF47-46A3-48DA-AA2C-D1147280DED0}">
      <dgm:prSet/>
      <dgm:spPr/>
      <dgm:t>
        <a:bodyPr/>
        <a:lstStyle/>
        <a:p>
          <a:endParaRPr lang="en-US"/>
        </a:p>
      </dgm:t>
    </dgm:pt>
    <dgm:pt modelId="{877DBFB1-DBC3-4E75-87E1-9ED89B2DC9FF}" type="sibTrans" cxnId="{A030CF47-46A3-48DA-AA2C-D1147280DED0}">
      <dgm:prSet/>
      <dgm:spPr/>
      <dgm:t>
        <a:bodyPr/>
        <a:lstStyle/>
        <a:p>
          <a:endParaRPr lang="en-US"/>
        </a:p>
      </dgm:t>
    </dgm:pt>
    <dgm:pt modelId="{464EE6CE-2DA9-4097-A507-A0FCACAC8B80}" type="pres">
      <dgm:prSet presAssocID="{8E6907A3-852B-4C94-856A-416170123E0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E116504-41C3-4039-9DF8-53BBBAAC95C8}" type="pres">
      <dgm:prSet presAssocID="{ADC2C441-AAF8-4F96-8C54-31FDA9BC529A}" presName="hierRoot1" presStyleCnt="0">
        <dgm:presLayoutVars>
          <dgm:hierBranch val="init"/>
        </dgm:presLayoutVars>
      </dgm:prSet>
      <dgm:spPr/>
    </dgm:pt>
    <dgm:pt modelId="{3B32A1F0-C675-4A41-8ABC-D1DB835D9372}" type="pres">
      <dgm:prSet presAssocID="{ADC2C441-AAF8-4F96-8C54-31FDA9BC529A}" presName="rootComposite1" presStyleCnt="0"/>
      <dgm:spPr/>
    </dgm:pt>
    <dgm:pt modelId="{E664FDA7-98C7-4FDB-BEA0-A0EC71948762}" type="pres">
      <dgm:prSet presAssocID="{ADC2C441-AAF8-4F96-8C54-31FDA9BC529A}" presName="rootText1" presStyleLbl="node0" presStyleIdx="0" presStyleCnt="1">
        <dgm:presLayoutVars>
          <dgm:chPref val="3"/>
        </dgm:presLayoutVars>
      </dgm:prSet>
      <dgm:spPr/>
    </dgm:pt>
    <dgm:pt modelId="{62380ED3-6846-454E-9B36-A54540BB01C3}" type="pres">
      <dgm:prSet presAssocID="{ADC2C441-AAF8-4F96-8C54-31FDA9BC529A}" presName="rootConnector1" presStyleLbl="node1" presStyleIdx="0" presStyleCnt="0"/>
      <dgm:spPr/>
    </dgm:pt>
    <dgm:pt modelId="{76AD5B41-E8C0-47C9-922A-C962C95D2728}" type="pres">
      <dgm:prSet presAssocID="{ADC2C441-AAF8-4F96-8C54-31FDA9BC529A}" presName="hierChild2" presStyleCnt="0"/>
      <dgm:spPr/>
    </dgm:pt>
    <dgm:pt modelId="{7639B393-2C17-41AE-B63A-CA205F52A455}" type="pres">
      <dgm:prSet presAssocID="{9CA21CF2-11B9-45DC-8DDE-FF9573C288DB}" presName="Name37" presStyleLbl="parChTrans1D2" presStyleIdx="0" presStyleCnt="3"/>
      <dgm:spPr/>
    </dgm:pt>
    <dgm:pt modelId="{EF1CD102-7EAB-4A07-93D5-F8A58594CCBA}" type="pres">
      <dgm:prSet presAssocID="{61AF5785-DB82-414E-8040-23F3D9DD961E}" presName="hierRoot2" presStyleCnt="0">
        <dgm:presLayoutVars>
          <dgm:hierBranch val="init"/>
        </dgm:presLayoutVars>
      </dgm:prSet>
      <dgm:spPr/>
    </dgm:pt>
    <dgm:pt modelId="{A15AFB78-B939-4876-9027-316898E2696F}" type="pres">
      <dgm:prSet presAssocID="{61AF5785-DB82-414E-8040-23F3D9DD961E}" presName="rootComposite" presStyleCnt="0"/>
      <dgm:spPr/>
    </dgm:pt>
    <dgm:pt modelId="{AD3794C6-D9C5-49DF-B8C4-2CF989D16DA8}" type="pres">
      <dgm:prSet presAssocID="{61AF5785-DB82-414E-8040-23F3D9DD961E}" presName="rootText" presStyleLbl="node2" presStyleIdx="0" presStyleCnt="3">
        <dgm:presLayoutVars>
          <dgm:chPref val="3"/>
        </dgm:presLayoutVars>
      </dgm:prSet>
      <dgm:spPr/>
    </dgm:pt>
    <dgm:pt modelId="{10BB7331-4B4C-476F-B524-6DC53C43B3D9}" type="pres">
      <dgm:prSet presAssocID="{61AF5785-DB82-414E-8040-23F3D9DD961E}" presName="rootConnector" presStyleLbl="node2" presStyleIdx="0" presStyleCnt="3"/>
      <dgm:spPr/>
    </dgm:pt>
    <dgm:pt modelId="{3E541A1C-7BE0-44D0-A980-19B6276D6221}" type="pres">
      <dgm:prSet presAssocID="{61AF5785-DB82-414E-8040-23F3D9DD961E}" presName="hierChild4" presStyleCnt="0"/>
      <dgm:spPr/>
    </dgm:pt>
    <dgm:pt modelId="{38821E5F-F952-46E8-BF8F-AF3522E2EC8D}" type="pres">
      <dgm:prSet presAssocID="{61AF5785-DB82-414E-8040-23F3D9DD961E}" presName="hierChild5" presStyleCnt="0"/>
      <dgm:spPr/>
    </dgm:pt>
    <dgm:pt modelId="{3BDC2303-6BE1-42CF-9117-D2B3A09B572B}" type="pres">
      <dgm:prSet presAssocID="{3CD2DE2F-A361-4A84-8B2B-BF143A4AB82B}" presName="Name37" presStyleLbl="parChTrans1D2" presStyleIdx="1" presStyleCnt="3"/>
      <dgm:spPr/>
    </dgm:pt>
    <dgm:pt modelId="{9BEB0DB0-7793-4FA8-836C-AD412EE2764B}" type="pres">
      <dgm:prSet presAssocID="{F4456580-0382-42D9-A708-3B740CA84601}" presName="hierRoot2" presStyleCnt="0">
        <dgm:presLayoutVars>
          <dgm:hierBranch val="init"/>
        </dgm:presLayoutVars>
      </dgm:prSet>
      <dgm:spPr/>
    </dgm:pt>
    <dgm:pt modelId="{F6305981-CB16-459E-89B2-4EDE0C2235F0}" type="pres">
      <dgm:prSet presAssocID="{F4456580-0382-42D9-A708-3B740CA84601}" presName="rootComposite" presStyleCnt="0"/>
      <dgm:spPr/>
    </dgm:pt>
    <dgm:pt modelId="{3868B5B0-841E-456B-9F14-810F3F842CE8}" type="pres">
      <dgm:prSet presAssocID="{F4456580-0382-42D9-A708-3B740CA84601}" presName="rootText" presStyleLbl="node2" presStyleIdx="1" presStyleCnt="3">
        <dgm:presLayoutVars>
          <dgm:chPref val="3"/>
        </dgm:presLayoutVars>
      </dgm:prSet>
      <dgm:spPr/>
    </dgm:pt>
    <dgm:pt modelId="{F0A8C531-7711-4557-9035-1D6DCA05ED87}" type="pres">
      <dgm:prSet presAssocID="{F4456580-0382-42D9-A708-3B740CA84601}" presName="rootConnector" presStyleLbl="node2" presStyleIdx="1" presStyleCnt="3"/>
      <dgm:spPr/>
    </dgm:pt>
    <dgm:pt modelId="{FBE2115F-BDFE-4254-97A2-9FDB3CBC4680}" type="pres">
      <dgm:prSet presAssocID="{F4456580-0382-42D9-A708-3B740CA84601}" presName="hierChild4" presStyleCnt="0"/>
      <dgm:spPr/>
    </dgm:pt>
    <dgm:pt modelId="{1BC97E78-98E7-4E11-A81F-A3B0F1ADD70D}" type="pres">
      <dgm:prSet presAssocID="{66D0D6E2-4526-44A7-868C-576DAA6A5592}" presName="Name37" presStyleLbl="parChTrans1D3" presStyleIdx="0" presStyleCnt="1"/>
      <dgm:spPr/>
    </dgm:pt>
    <dgm:pt modelId="{5BE65354-B7C6-4528-9882-B62932B2B4FA}" type="pres">
      <dgm:prSet presAssocID="{F89057AB-F82D-4FCA-BF3C-E5CEE8B1E1B3}" presName="hierRoot2" presStyleCnt="0">
        <dgm:presLayoutVars>
          <dgm:hierBranch val="init"/>
        </dgm:presLayoutVars>
      </dgm:prSet>
      <dgm:spPr/>
    </dgm:pt>
    <dgm:pt modelId="{A4A1B01E-5B08-4576-A45B-4D7E06AAF8EB}" type="pres">
      <dgm:prSet presAssocID="{F89057AB-F82D-4FCA-BF3C-E5CEE8B1E1B3}" presName="rootComposite" presStyleCnt="0"/>
      <dgm:spPr/>
    </dgm:pt>
    <dgm:pt modelId="{55C881F9-5431-4922-AF1B-6C03D3187356}" type="pres">
      <dgm:prSet presAssocID="{F89057AB-F82D-4FCA-BF3C-E5CEE8B1E1B3}" presName="rootText" presStyleLbl="node3" presStyleIdx="0" presStyleCnt="1">
        <dgm:presLayoutVars>
          <dgm:chPref val="3"/>
        </dgm:presLayoutVars>
      </dgm:prSet>
      <dgm:spPr/>
    </dgm:pt>
    <dgm:pt modelId="{87F9CB92-97C4-45AA-8102-4488E8E9F6AC}" type="pres">
      <dgm:prSet presAssocID="{F89057AB-F82D-4FCA-BF3C-E5CEE8B1E1B3}" presName="rootConnector" presStyleLbl="node3" presStyleIdx="0" presStyleCnt="1"/>
      <dgm:spPr/>
    </dgm:pt>
    <dgm:pt modelId="{4B534844-9FE2-4E26-AF5C-0E4D15073B74}" type="pres">
      <dgm:prSet presAssocID="{F89057AB-F82D-4FCA-BF3C-E5CEE8B1E1B3}" presName="hierChild4" presStyleCnt="0"/>
      <dgm:spPr/>
    </dgm:pt>
    <dgm:pt modelId="{8AAE1C53-9618-4C55-A28F-94D4776434A6}" type="pres">
      <dgm:prSet presAssocID="{07578418-605C-41DC-A1B5-01F55B6AA664}" presName="Name37" presStyleLbl="parChTrans1D4" presStyleIdx="0" presStyleCnt="2"/>
      <dgm:spPr/>
    </dgm:pt>
    <dgm:pt modelId="{D537C07F-927F-4FB8-B1AD-3AC22CD99017}" type="pres">
      <dgm:prSet presAssocID="{A7C4A38F-B89C-4ABE-B6A4-DE7F77895E91}" presName="hierRoot2" presStyleCnt="0">
        <dgm:presLayoutVars>
          <dgm:hierBranch val="init"/>
        </dgm:presLayoutVars>
      </dgm:prSet>
      <dgm:spPr/>
    </dgm:pt>
    <dgm:pt modelId="{6163887E-270A-4A29-B559-F8D052413884}" type="pres">
      <dgm:prSet presAssocID="{A7C4A38F-B89C-4ABE-B6A4-DE7F77895E91}" presName="rootComposite" presStyleCnt="0"/>
      <dgm:spPr/>
    </dgm:pt>
    <dgm:pt modelId="{F768C86A-0DAE-4E94-90FE-9F631D5FE7E6}" type="pres">
      <dgm:prSet presAssocID="{A7C4A38F-B89C-4ABE-B6A4-DE7F77895E91}" presName="rootText" presStyleLbl="node4" presStyleIdx="0" presStyleCnt="2">
        <dgm:presLayoutVars>
          <dgm:chPref val="3"/>
        </dgm:presLayoutVars>
      </dgm:prSet>
      <dgm:spPr/>
    </dgm:pt>
    <dgm:pt modelId="{F73BE432-88EB-4A31-A9EE-7025CC057409}" type="pres">
      <dgm:prSet presAssocID="{A7C4A38F-B89C-4ABE-B6A4-DE7F77895E91}" presName="rootConnector" presStyleLbl="node4" presStyleIdx="0" presStyleCnt="2"/>
      <dgm:spPr/>
    </dgm:pt>
    <dgm:pt modelId="{B23B77EF-7A55-4C71-A8A3-679DA81A2837}" type="pres">
      <dgm:prSet presAssocID="{A7C4A38F-B89C-4ABE-B6A4-DE7F77895E91}" presName="hierChild4" presStyleCnt="0"/>
      <dgm:spPr/>
    </dgm:pt>
    <dgm:pt modelId="{DD1C927D-6390-4C9A-9C42-D046E6E69CDE}" type="pres">
      <dgm:prSet presAssocID="{A7C4A38F-B89C-4ABE-B6A4-DE7F77895E91}" presName="hierChild5" presStyleCnt="0"/>
      <dgm:spPr/>
    </dgm:pt>
    <dgm:pt modelId="{AC49F72D-1FA4-42DF-BE1F-7BEBC8622A97}" type="pres">
      <dgm:prSet presAssocID="{BEF16515-D7F1-4971-BE99-838D0DA05009}" presName="Name37" presStyleLbl="parChTrans1D4" presStyleIdx="1" presStyleCnt="2"/>
      <dgm:spPr/>
    </dgm:pt>
    <dgm:pt modelId="{A78B8359-645B-4677-8E32-840946E7202C}" type="pres">
      <dgm:prSet presAssocID="{7B1F35E1-B0FE-442C-B49D-6D20E6F4D3AD}" presName="hierRoot2" presStyleCnt="0">
        <dgm:presLayoutVars>
          <dgm:hierBranch val="init"/>
        </dgm:presLayoutVars>
      </dgm:prSet>
      <dgm:spPr/>
    </dgm:pt>
    <dgm:pt modelId="{03C5DD37-B122-4972-BDD1-A42862A2CB63}" type="pres">
      <dgm:prSet presAssocID="{7B1F35E1-B0FE-442C-B49D-6D20E6F4D3AD}" presName="rootComposite" presStyleCnt="0"/>
      <dgm:spPr/>
    </dgm:pt>
    <dgm:pt modelId="{FA3A86FE-C9A4-44C4-8AC2-AD53A42391CF}" type="pres">
      <dgm:prSet presAssocID="{7B1F35E1-B0FE-442C-B49D-6D20E6F4D3AD}" presName="rootText" presStyleLbl="node4" presStyleIdx="1" presStyleCnt="2">
        <dgm:presLayoutVars>
          <dgm:chPref val="3"/>
        </dgm:presLayoutVars>
      </dgm:prSet>
      <dgm:spPr/>
    </dgm:pt>
    <dgm:pt modelId="{930BB0F5-0107-40AD-A861-05D8DBF9E7B8}" type="pres">
      <dgm:prSet presAssocID="{7B1F35E1-B0FE-442C-B49D-6D20E6F4D3AD}" presName="rootConnector" presStyleLbl="node4" presStyleIdx="1" presStyleCnt="2"/>
      <dgm:spPr/>
    </dgm:pt>
    <dgm:pt modelId="{7EDF37A1-0F0F-41A3-8DB6-2941D3622C6A}" type="pres">
      <dgm:prSet presAssocID="{7B1F35E1-B0FE-442C-B49D-6D20E6F4D3AD}" presName="hierChild4" presStyleCnt="0"/>
      <dgm:spPr/>
    </dgm:pt>
    <dgm:pt modelId="{135E5229-35A4-4476-A213-1507B78D0557}" type="pres">
      <dgm:prSet presAssocID="{7B1F35E1-B0FE-442C-B49D-6D20E6F4D3AD}" presName="hierChild5" presStyleCnt="0"/>
      <dgm:spPr/>
    </dgm:pt>
    <dgm:pt modelId="{A78191F9-3819-4B50-82D5-3C0367310DDB}" type="pres">
      <dgm:prSet presAssocID="{F89057AB-F82D-4FCA-BF3C-E5CEE8B1E1B3}" presName="hierChild5" presStyleCnt="0"/>
      <dgm:spPr/>
    </dgm:pt>
    <dgm:pt modelId="{361E1C13-9C76-46F3-A4BA-90EFE08FA84D}" type="pres">
      <dgm:prSet presAssocID="{F4456580-0382-42D9-A708-3B740CA84601}" presName="hierChild5" presStyleCnt="0"/>
      <dgm:spPr/>
    </dgm:pt>
    <dgm:pt modelId="{A5F5ADD5-8AF2-459C-B9AC-5306CC66B031}" type="pres">
      <dgm:prSet presAssocID="{FB35B284-8EE6-4817-AD51-AEA6FF577B1A}" presName="Name37" presStyleLbl="parChTrans1D2" presStyleIdx="2" presStyleCnt="3"/>
      <dgm:spPr/>
    </dgm:pt>
    <dgm:pt modelId="{99334E1F-A62C-4932-ABCF-AEE38418689B}" type="pres">
      <dgm:prSet presAssocID="{F6596717-DC0E-4402-879A-6F0B15E98E3B}" presName="hierRoot2" presStyleCnt="0">
        <dgm:presLayoutVars>
          <dgm:hierBranch val="init"/>
        </dgm:presLayoutVars>
      </dgm:prSet>
      <dgm:spPr/>
    </dgm:pt>
    <dgm:pt modelId="{EB6D23DB-FB7C-4624-AF6B-29C5968C439D}" type="pres">
      <dgm:prSet presAssocID="{F6596717-DC0E-4402-879A-6F0B15E98E3B}" presName="rootComposite" presStyleCnt="0"/>
      <dgm:spPr/>
    </dgm:pt>
    <dgm:pt modelId="{57FE00DF-A5FF-49D6-A3B7-EACBB55A0881}" type="pres">
      <dgm:prSet presAssocID="{F6596717-DC0E-4402-879A-6F0B15E98E3B}" presName="rootText" presStyleLbl="node2" presStyleIdx="2" presStyleCnt="3">
        <dgm:presLayoutVars>
          <dgm:chPref val="3"/>
        </dgm:presLayoutVars>
      </dgm:prSet>
      <dgm:spPr/>
    </dgm:pt>
    <dgm:pt modelId="{45893897-1169-4678-92F2-A7F287822CBF}" type="pres">
      <dgm:prSet presAssocID="{F6596717-DC0E-4402-879A-6F0B15E98E3B}" presName="rootConnector" presStyleLbl="node2" presStyleIdx="2" presStyleCnt="3"/>
      <dgm:spPr/>
    </dgm:pt>
    <dgm:pt modelId="{4B5702E1-0750-4860-8B6B-A6DF2DC87B87}" type="pres">
      <dgm:prSet presAssocID="{F6596717-DC0E-4402-879A-6F0B15E98E3B}" presName="hierChild4" presStyleCnt="0"/>
      <dgm:spPr/>
    </dgm:pt>
    <dgm:pt modelId="{1FF0503A-9BE6-4A8A-ADAF-92F4BAB4A215}" type="pres">
      <dgm:prSet presAssocID="{F6596717-DC0E-4402-879A-6F0B15E98E3B}" presName="hierChild5" presStyleCnt="0"/>
      <dgm:spPr/>
    </dgm:pt>
    <dgm:pt modelId="{D524FA39-E505-408D-BA11-8084E9E82D39}" type="pres">
      <dgm:prSet presAssocID="{ADC2C441-AAF8-4F96-8C54-31FDA9BC529A}" presName="hierChild3" presStyleCnt="0"/>
      <dgm:spPr/>
    </dgm:pt>
  </dgm:ptLst>
  <dgm:cxnLst>
    <dgm:cxn modelId="{E5BCFD0C-6CCC-4A49-A65D-178C93A20F6A}" type="presOf" srcId="{BEF16515-D7F1-4971-BE99-838D0DA05009}" destId="{AC49F72D-1FA4-42DF-BE1F-7BEBC8622A97}" srcOrd="0" destOrd="0" presId="urn:microsoft.com/office/officeart/2005/8/layout/orgChart1"/>
    <dgm:cxn modelId="{9C41780D-3D87-4985-B818-BF4B613E1F10}" type="presOf" srcId="{F6596717-DC0E-4402-879A-6F0B15E98E3B}" destId="{57FE00DF-A5FF-49D6-A3B7-EACBB55A0881}" srcOrd="0" destOrd="0" presId="urn:microsoft.com/office/officeart/2005/8/layout/orgChart1"/>
    <dgm:cxn modelId="{00E63224-C641-4B62-BBDF-6D9AFC81F238}" type="presOf" srcId="{A7C4A38F-B89C-4ABE-B6A4-DE7F77895E91}" destId="{F73BE432-88EB-4A31-A9EE-7025CC057409}" srcOrd="1" destOrd="0" presId="urn:microsoft.com/office/officeart/2005/8/layout/orgChart1"/>
    <dgm:cxn modelId="{AEA27C24-EBFC-4A8A-8904-E68FF672F82C}" type="presOf" srcId="{F89057AB-F82D-4FCA-BF3C-E5CEE8B1E1B3}" destId="{55C881F9-5431-4922-AF1B-6C03D3187356}" srcOrd="0" destOrd="0" presId="urn:microsoft.com/office/officeart/2005/8/layout/orgChart1"/>
    <dgm:cxn modelId="{9D13023C-EEDE-42E6-8BD1-B20E31B39A68}" srcId="{F89057AB-F82D-4FCA-BF3C-E5CEE8B1E1B3}" destId="{A7C4A38F-B89C-4ABE-B6A4-DE7F77895E91}" srcOrd="0" destOrd="0" parTransId="{07578418-605C-41DC-A1B5-01F55B6AA664}" sibTransId="{2F5D16F2-9A71-456E-A3D4-E95EC4ADB683}"/>
    <dgm:cxn modelId="{4B8A065B-B41C-4622-87C1-45227D05E026}" type="presOf" srcId="{61AF5785-DB82-414E-8040-23F3D9DD961E}" destId="{AD3794C6-D9C5-49DF-B8C4-2CF989D16DA8}" srcOrd="0" destOrd="0" presId="urn:microsoft.com/office/officeart/2005/8/layout/orgChart1"/>
    <dgm:cxn modelId="{45924D47-7250-4B9A-AE43-63000D81D27D}" type="presOf" srcId="{3CD2DE2F-A361-4A84-8B2B-BF143A4AB82B}" destId="{3BDC2303-6BE1-42CF-9117-D2B3A09B572B}" srcOrd="0" destOrd="0" presId="urn:microsoft.com/office/officeart/2005/8/layout/orgChart1"/>
    <dgm:cxn modelId="{A030CF47-46A3-48DA-AA2C-D1147280DED0}" srcId="{F89057AB-F82D-4FCA-BF3C-E5CEE8B1E1B3}" destId="{7B1F35E1-B0FE-442C-B49D-6D20E6F4D3AD}" srcOrd="1" destOrd="0" parTransId="{BEF16515-D7F1-4971-BE99-838D0DA05009}" sibTransId="{877DBFB1-DBC3-4E75-87E1-9ED89B2DC9FF}"/>
    <dgm:cxn modelId="{7D27126A-0347-46C2-AD16-DA40259592D0}" type="presOf" srcId="{FB35B284-8EE6-4817-AD51-AEA6FF577B1A}" destId="{A5F5ADD5-8AF2-459C-B9AC-5306CC66B031}" srcOrd="0" destOrd="0" presId="urn:microsoft.com/office/officeart/2005/8/layout/orgChart1"/>
    <dgm:cxn modelId="{75A0276E-0193-40CA-9144-5E255002E4E8}" type="presOf" srcId="{F4456580-0382-42D9-A708-3B740CA84601}" destId="{3868B5B0-841E-456B-9F14-810F3F842CE8}" srcOrd="0" destOrd="0" presId="urn:microsoft.com/office/officeart/2005/8/layout/orgChart1"/>
    <dgm:cxn modelId="{5EF71F73-5482-4D56-983E-69648DE49597}" type="presOf" srcId="{9CA21CF2-11B9-45DC-8DDE-FF9573C288DB}" destId="{7639B393-2C17-41AE-B63A-CA205F52A455}" srcOrd="0" destOrd="0" presId="urn:microsoft.com/office/officeart/2005/8/layout/orgChart1"/>
    <dgm:cxn modelId="{E67AE173-E602-4A3D-99BE-D1CB429CC06D}" type="presOf" srcId="{66D0D6E2-4526-44A7-868C-576DAA6A5592}" destId="{1BC97E78-98E7-4E11-A81F-A3B0F1ADD70D}" srcOrd="0" destOrd="0" presId="urn:microsoft.com/office/officeart/2005/8/layout/orgChart1"/>
    <dgm:cxn modelId="{1886DB54-73F1-4309-9F4F-A695A9B8648E}" type="presOf" srcId="{A7C4A38F-B89C-4ABE-B6A4-DE7F77895E91}" destId="{F768C86A-0DAE-4E94-90FE-9F631D5FE7E6}" srcOrd="0" destOrd="0" presId="urn:microsoft.com/office/officeart/2005/8/layout/orgChart1"/>
    <dgm:cxn modelId="{E9ABB984-1104-431E-B505-9D7894C6B08D}" srcId="{ADC2C441-AAF8-4F96-8C54-31FDA9BC529A}" destId="{F6596717-DC0E-4402-879A-6F0B15E98E3B}" srcOrd="2" destOrd="0" parTransId="{FB35B284-8EE6-4817-AD51-AEA6FF577B1A}" sibTransId="{89C3F3B4-2B2A-480E-AD09-13DF262273B4}"/>
    <dgm:cxn modelId="{F6B9D38D-1E78-47C6-BCA4-C7B61A1E700C}" srcId="{F4456580-0382-42D9-A708-3B740CA84601}" destId="{F89057AB-F82D-4FCA-BF3C-E5CEE8B1E1B3}" srcOrd="0" destOrd="0" parTransId="{66D0D6E2-4526-44A7-868C-576DAA6A5592}" sibTransId="{75D3DFA1-750F-4DE1-9D6E-5415927C229B}"/>
    <dgm:cxn modelId="{85CBAE91-97EC-4BAF-8D59-5C08098DA676}" type="presOf" srcId="{ADC2C441-AAF8-4F96-8C54-31FDA9BC529A}" destId="{E664FDA7-98C7-4FDB-BEA0-A0EC71948762}" srcOrd="0" destOrd="0" presId="urn:microsoft.com/office/officeart/2005/8/layout/orgChart1"/>
    <dgm:cxn modelId="{731D5094-F241-411F-8E4C-67ED11533971}" type="presOf" srcId="{F89057AB-F82D-4FCA-BF3C-E5CEE8B1E1B3}" destId="{87F9CB92-97C4-45AA-8102-4488E8E9F6AC}" srcOrd="1" destOrd="0" presId="urn:microsoft.com/office/officeart/2005/8/layout/orgChart1"/>
    <dgm:cxn modelId="{3E1A4B97-0A02-4139-8469-6E1FA43ADC43}" srcId="{8E6907A3-852B-4C94-856A-416170123E00}" destId="{ADC2C441-AAF8-4F96-8C54-31FDA9BC529A}" srcOrd="0" destOrd="0" parTransId="{048CB754-E5A0-4F65-A960-CCA9990D2B99}" sibTransId="{FAC5467D-3FA1-4035-8B52-A32CFB6F9536}"/>
    <dgm:cxn modelId="{A996EA9B-FA60-4476-955E-F29F83352470}" srcId="{ADC2C441-AAF8-4F96-8C54-31FDA9BC529A}" destId="{F4456580-0382-42D9-A708-3B740CA84601}" srcOrd="1" destOrd="0" parTransId="{3CD2DE2F-A361-4A84-8B2B-BF143A4AB82B}" sibTransId="{839B389F-1A81-4306-9917-F60E1AC4D0FF}"/>
    <dgm:cxn modelId="{7A3486A0-B2D0-43CF-9EA5-BEBC3F99ADD5}" srcId="{ADC2C441-AAF8-4F96-8C54-31FDA9BC529A}" destId="{61AF5785-DB82-414E-8040-23F3D9DD961E}" srcOrd="0" destOrd="0" parTransId="{9CA21CF2-11B9-45DC-8DDE-FF9573C288DB}" sibTransId="{702DC45B-471A-4C89-BDAE-E687B6637571}"/>
    <dgm:cxn modelId="{855321A6-64AA-4434-B181-980DC6996AB5}" type="presOf" srcId="{F4456580-0382-42D9-A708-3B740CA84601}" destId="{F0A8C531-7711-4557-9035-1D6DCA05ED87}" srcOrd="1" destOrd="0" presId="urn:microsoft.com/office/officeart/2005/8/layout/orgChart1"/>
    <dgm:cxn modelId="{81CF43AC-936B-4ED6-A0AE-A8DA3A99BA8E}" type="presOf" srcId="{7B1F35E1-B0FE-442C-B49D-6D20E6F4D3AD}" destId="{930BB0F5-0107-40AD-A861-05D8DBF9E7B8}" srcOrd="1" destOrd="0" presId="urn:microsoft.com/office/officeart/2005/8/layout/orgChart1"/>
    <dgm:cxn modelId="{FFC741AF-6A59-4D72-B199-FBB77F56743E}" type="presOf" srcId="{ADC2C441-AAF8-4F96-8C54-31FDA9BC529A}" destId="{62380ED3-6846-454E-9B36-A54540BB01C3}" srcOrd="1" destOrd="0" presId="urn:microsoft.com/office/officeart/2005/8/layout/orgChart1"/>
    <dgm:cxn modelId="{9922EDBC-DBDA-4C37-9117-657CC9D01683}" type="presOf" srcId="{07578418-605C-41DC-A1B5-01F55B6AA664}" destId="{8AAE1C53-9618-4C55-A28F-94D4776434A6}" srcOrd="0" destOrd="0" presId="urn:microsoft.com/office/officeart/2005/8/layout/orgChart1"/>
    <dgm:cxn modelId="{D952AFBD-8764-486E-A261-CF290A8DD512}" type="presOf" srcId="{7B1F35E1-B0FE-442C-B49D-6D20E6F4D3AD}" destId="{FA3A86FE-C9A4-44C4-8AC2-AD53A42391CF}" srcOrd="0" destOrd="0" presId="urn:microsoft.com/office/officeart/2005/8/layout/orgChart1"/>
    <dgm:cxn modelId="{D41C99C0-F272-4692-9ECE-79F0504660FC}" type="presOf" srcId="{8E6907A3-852B-4C94-856A-416170123E00}" destId="{464EE6CE-2DA9-4097-A507-A0FCACAC8B80}" srcOrd="0" destOrd="0" presId="urn:microsoft.com/office/officeart/2005/8/layout/orgChart1"/>
    <dgm:cxn modelId="{911B6CC3-B16F-4D8D-B329-4108C79B6780}" type="presOf" srcId="{F6596717-DC0E-4402-879A-6F0B15E98E3B}" destId="{45893897-1169-4678-92F2-A7F287822CBF}" srcOrd="1" destOrd="0" presId="urn:microsoft.com/office/officeart/2005/8/layout/orgChart1"/>
    <dgm:cxn modelId="{836DC0E1-4772-474C-A75B-AA87597359D1}" type="presOf" srcId="{61AF5785-DB82-414E-8040-23F3D9DD961E}" destId="{10BB7331-4B4C-476F-B524-6DC53C43B3D9}" srcOrd="1" destOrd="0" presId="urn:microsoft.com/office/officeart/2005/8/layout/orgChart1"/>
    <dgm:cxn modelId="{27945CAD-8AAC-463A-AE1D-DAD479816EA0}" type="presParOf" srcId="{464EE6CE-2DA9-4097-A507-A0FCACAC8B80}" destId="{6E116504-41C3-4039-9DF8-53BBBAAC95C8}" srcOrd="0" destOrd="0" presId="urn:microsoft.com/office/officeart/2005/8/layout/orgChart1"/>
    <dgm:cxn modelId="{1168798C-C046-4FBB-84BB-9F37B443BDCF}" type="presParOf" srcId="{6E116504-41C3-4039-9DF8-53BBBAAC95C8}" destId="{3B32A1F0-C675-4A41-8ABC-D1DB835D9372}" srcOrd="0" destOrd="0" presId="urn:microsoft.com/office/officeart/2005/8/layout/orgChart1"/>
    <dgm:cxn modelId="{230B1B9E-F690-464C-A72A-E55272697BAE}" type="presParOf" srcId="{3B32A1F0-C675-4A41-8ABC-D1DB835D9372}" destId="{E664FDA7-98C7-4FDB-BEA0-A0EC71948762}" srcOrd="0" destOrd="0" presId="urn:microsoft.com/office/officeart/2005/8/layout/orgChart1"/>
    <dgm:cxn modelId="{F384D548-CC1D-4C45-B378-DEB0B723AD3F}" type="presParOf" srcId="{3B32A1F0-C675-4A41-8ABC-D1DB835D9372}" destId="{62380ED3-6846-454E-9B36-A54540BB01C3}" srcOrd="1" destOrd="0" presId="urn:microsoft.com/office/officeart/2005/8/layout/orgChart1"/>
    <dgm:cxn modelId="{C8507AB2-95B0-4657-8BE0-13A877720C1E}" type="presParOf" srcId="{6E116504-41C3-4039-9DF8-53BBBAAC95C8}" destId="{76AD5B41-E8C0-47C9-922A-C962C95D2728}" srcOrd="1" destOrd="0" presId="urn:microsoft.com/office/officeart/2005/8/layout/orgChart1"/>
    <dgm:cxn modelId="{9A55AEB3-314B-404D-B763-CD40F95F9EE9}" type="presParOf" srcId="{76AD5B41-E8C0-47C9-922A-C962C95D2728}" destId="{7639B393-2C17-41AE-B63A-CA205F52A455}" srcOrd="0" destOrd="0" presId="urn:microsoft.com/office/officeart/2005/8/layout/orgChart1"/>
    <dgm:cxn modelId="{D28EF19B-75D9-41E4-B863-60B96CF7B22C}" type="presParOf" srcId="{76AD5B41-E8C0-47C9-922A-C962C95D2728}" destId="{EF1CD102-7EAB-4A07-93D5-F8A58594CCBA}" srcOrd="1" destOrd="0" presId="urn:microsoft.com/office/officeart/2005/8/layout/orgChart1"/>
    <dgm:cxn modelId="{6E54B5BF-861B-4355-BBEF-D6565CDE1F5B}" type="presParOf" srcId="{EF1CD102-7EAB-4A07-93D5-F8A58594CCBA}" destId="{A15AFB78-B939-4876-9027-316898E2696F}" srcOrd="0" destOrd="0" presId="urn:microsoft.com/office/officeart/2005/8/layout/orgChart1"/>
    <dgm:cxn modelId="{C00ECD73-15EA-47D7-8907-9C5D51D05613}" type="presParOf" srcId="{A15AFB78-B939-4876-9027-316898E2696F}" destId="{AD3794C6-D9C5-49DF-B8C4-2CF989D16DA8}" srcOrd="0" destOrd="0" presId="urn:microsoft.com/office/officeart/2005/8/layout/orgChart1"/>
    <dgm:cxn modelId="{6A4E2483-D5D2-4AB0-8A56-521F35BF877E}" type="presParOf" srcId="{A15AFB78-B939-4876-9027-316898E2696F}" destId="{10BB7331-4B4C-476F-B524-6DC53C43B3D9}" srcOrd="1" destOrd="0" presId="urn:microsoft.com/office/officeart/2005/8/layout/orgChart1"/>
    <dgm:cxn modelId="{F3022F5C-7B5A-425F-91D5-60009F82ACA8}" type="presParOf" srcId="{EF1CD102-7EAB-4A07-93D5-F8A58594CCBA}" destId="{3E541A1C-7BE0-44D0-A980-19B6276D6221}" srcOrd="1" destOrd="0" presId="urn:microsoft.com/office/officeart/2005/8/layout/orgChart1"/>
    <dgm:cxn modelId="{AF8F48AC-B36C-48BB-B263-2B8F035BC913}" type="presParOf" srcId="{EF1CD102-7EAB-4A07-93D5-F8A58594CCBA}" destId="{38821E5F-F952-46E8-BF8F-AF3522E2EC8D}" srcOrd="2" destOrd="0" presId="urn:microsoft.com/office/officeart/2005/8/layout/orgChart1"/>
    <dgm:cxn modelId="{3C48A868-69F0-41C8-A50D-32ACB888798F}" type="presParOf" srcId="{76AD5B41-E8C0-47C9-922A-C962C95D2728}" destId="{3BDC2303-6BE1-42CF-9117-D2B3A09B572B}" srcOrd="2" destOrd="0" presId="urn:microsoft.com/office/officeart/2005/8/layout/orgChart1"/>
    <dgm:cxn modelId="{32BA2592-4A3C-48ED-8A07-E54BE7D3DA6D}" type="presParOf" srcId="{76AD5B41-E8C0-47C9-922A-C962C95D2728}" destId="{9BEB0DB0-7793-4FA8-836C-AD412EE2764B}" srcOrd="3" destOrd="0" presId="urn:microsoft.com/office/officeart/2005/8/layout/orgChart1"/>
    <dgm:cxn modelId="{04C7FF2C-6525-458F-8AD6-FB2118D628E9}" type="presParOf" srcId="{9BEB0DB0-7793-4FA8-836C-AD412EE2764B}" destId="{F6305981-CB16-459E-89B2-4EDE0C2235F0}" srcOrd="0" destOrd="0" presId="urn:microsoft.com/office/officeart/2005/8/layout/orgChart1"/>
    <dgm:cxn modelId="{A180A226-E3D5-41D3-811F-96602959C0E6}" type="presParOf" srcId="{F6305981-CB16-459E-89B2-4EDE0C2235F0}" destId="{3868B5B0-841E-456B-9F14-810F3F842CE8}" srcOrd="0" destOrd="0" presId="urn:microsoft.com/office/officeart/2005/8/layout/orgChart1"/>
    <dgm:cxn modelId="{D3D4C37A-EE1D-471C-B10C-C1E307D46BC4}" type="presParOf" srcId="{F6305981-CB16-459E-89B2-4EDE0C2235F0}" destId="{F0A8C531-7711-4557-9035-1D6DCA05ED87}" srcOrd="1" destOrd="0" presId="urn:microsoft.com/office/officeart/2005/8/layout/orgChart1"/>
    <dgm:cxn modelId="{FC23EF90-F18F-48BE-B4C5-413DE8B872EE}" type="presParOf" srcId="{9BEB0DB0-7793-4FA8-836C-AD412EE2764B}" destId="{FBE2115F-BDFE-4254-97A2-9FDB3CBC4680}" srcOrd="1" destOrd="0" presId="urn:microsoft.com/office/officeart/2005/8/layout/orgChart1"/>
    <dgm:cxn modelId="{6E82E156-F820-48F3-86BD-6D69EC7092D2}" type="presParOf" srcId="{FBE2115F-BDFE-4254-97A2-9FDB3CBC4680}" destId="{1BC97E78-98E7-4E11-A81F-A3B0F1ADD70D}" srcOrd="0" destOrd="0" presId="urn:microsoft.com/office/officeart/2005/8/layout/orgChart1"/>
    <dgm:cxn modelId="{ACF53A47-DA54-400A-9114-223310B0955D}" type="presParOf" srcId="{FBE2115F-BDFE-4254-97A2-9FDB3CBC4680}" destId="{5BE65354-B7C6-4528-9882-B62932B2B4FA}" srcOrd="1" destOrd="0" presId="urn:microsoft.com/office/officeart/2005/8/layout/orgChart1"/>
    <dgm:cxn modelId="{E577754A-0151-4B3A-B434-35809A4DF4C1}" type="presParOf" srcId="{5BE65354-B7C6-4528-9882-B62932B2B4FA}" destId="{A4A1B01E-5B08-4576-A45B-4D7E06AAF8EB}" srcOrd="0" destOrd="0" presId="urn:microsoft.com/office/officeart/2005/8/layout/orgChart1"/>
    <dgm:cxn modelId="{109EE597-972E-4101-BC04-7EFB664C0733}" type="presParOf" srcId="{A4A1B01E-5B08-4576-A45B-4D7E06AAF8EB}" destId="{55C881F9-5431-4922-AF1B-6C03D3187356}" srcOrd="0" destOrd="0" presId="urn:microsoft.com/office/officeart/2005/8/layout/orgChart1"/>
    <dgm:cxn modelId="{E49C548B-166A-4D50-85E8-D4F16F0CAA29}" type="presParOf" srcId="{A4A1B01E-5B08-4576-A45B-4D7E06AAF8EB}" destId="{87F9CB92-97C4-45AA-8102-4488E8E9F6AC}" srcOrd="1" destOrd="0" presId="urn:microsoft.com/office/officeart/2005/8/layout/orgChart1"/>
    <dgm:cxn modelId="{27CB091C-41C5-4732-941B-540368DF5F41}" type="presParOf" srcId="{5BE65354-B7C6-4528-9882-B62932B2B4FA}" destId="{4B534844-9FE2-4E26-AF5C-0E4D15073B74}" srcOrd="1" destOrd="0" presId="urn:microsoft.com/office/officeart/2005/8/layout/orgChart1"/>
    <dgm:cxn modelId="{A93B0EC8-D27A-451C-B9FC-B5720AC12173}" type="presParOf" srcId="{4B534844-9FE2-4E26-AF5C-0E4D15073B74}" destId="{8AAE1C53-9618-4C55-A28F-94D4776434A6}" srcOrd="0" destOrd="0" presId="urn:microsoft.com/office/officeart/2005/8/layout/orgChart1"/>
    <dgm:cxn modelId="{2ACBF663-8654-4D7C-9443-DBBA1200DC0A}" type="presParOf" srcId="{4B534844-9FE2-4E26-AF5C-0E4D15073B74}" destId="{D537C07F-927F-4FB8-B1AD-3AC22CD99017}" srcOrd="1" destOrd="0" presId="urn:microsoft.com/office/officeart/2005/8/layout/orgChart1"/>
    <dgm:cxn modelId="{3B836947-666D-41E4-B218-92DEF3C1E781}" type="presParOf" srcId="{D537C07F-927F-4FB8-B1AD-3AC22CD99017}" destId="{6163887E-270A-4A29-B559-F8D052413884}" srcOrd="0" destOrd="0" presId="urn:microsoft.com/office/officeart/2005/8/layout/orgChart1"/>
    <dgm:cxn modelId="{FB3FD1C2-7C12-4C71-9577-986D936107D5}" type="presParOf" srcId="{6163887E-270A-4A29-B559-F8D052413884}" destId="{F768C86A-0DAE-4E94-90FE-9F631D5FE7E6}" srcOrd="0" destOrd="0" presId="urn:microsoft.com/office/officeart/2005/8/layout/orgChart1"/>
    <dgm:cxn modelId="{FB0AB172-F243-4F3C-ADB0-0E5262BF9034}" type="presParOf" srcId="{6163887E-270A-4A29-B559-F8D052413884}" destId="{F73BE432-88EB-4A31-A9EE-7025CC057409}" srcOrd="1" destOrd="0" presId="urn:microsoft.com/office/officeart/2005/8/layout/orgChart1"/>
    <dgm:cxn modelId="{E7C51265-A9DA-43DA-97E9-230069EE57AA}" type="presParOf" srcId="{D537C07F-927F-4FB8-B1AD-3AC22CD99017}" destId="{B23B77EF-7A55-4C71-A8A3-679DA81A2837}" srcOrd="1" destOrd="0" presId="urn:microsoft.com/office/officeart/2005/8/layout/orgChart1"/>
    <dgm:cxn modelId="{5A9D26D2-C205-4181-9E6D-C5BBFB969A14}" type="presParOf" srcId="{D537C07F-927F-4FB8-B1AD-3AC22CD99017}" destId="{DD1C927D-6390-4C9A-9C42-D046E6E69CDE}" srcOrd="2" destOrd="0" presId="urn:microsoft.com/office/officeart/2005/8/layout/orgChart1"/>
    <dgm:cxn modelId="{272B6DC2-8FB9-4D20-89AF-45EC67A2BEC3}" type="presParOf" srcId="{4B534844-9FE2-4E26-AF5C-0E4D15073B74}" destId="{AC49F72D-1FA4-42DF-BE1F-7BEBC8622A97}" srcOrd="2" destOrd="0" presId="urn:microsoft.com/office/officeart/2005/8/layout/orgChart1"/>
    <dgm:cxn modelId="{C5441122-F9D5-40F4-863D-83375915D528}" type="presParOf" srcId="{4B534844-9FE2-4E26-AF5C-0E4D15073B74}" destId="{A78B8359-645B-4677-8E32-840946E7202C}" srcOrd="3" destOrd="0" presId="urn:microsoft.com/office/officeart/2005/8/layout/orgChart1"/>
    <dgm:cxn modelId="{639B7443-DD9F-4095-8876-5DE4E4486C42}" type="presParOf" srcId="{A78B8359-645B-4677-8E32-840946E7202C}" destId="{03C5DD37-B122-4972-BDD1-A42862A2CB63}" srcOrd="0" destOrd="0" presId="urn:microsoft.com/office/officeart/2005/8/layout/orgChart1"/>
    <dgm:cxn modelId="{AAD56729-AA13-44DD-B0C9-80B4E4FE7265}" type="presParOf" srcId="{03C5DD37-B122-4972-BDD1-A42862A2CB63}" destId="{FA3A86FE-C9A4-44C4-8AC2-AD53A42391CF}" srcOrd="0" destOrd="0" presId="urn:microsoft.com/office/officeart/2005/8/layout/orgChart1"/>
    <dgm:cxn modelId="{24571CEE-142B-43CC-BB0E-403774B6DA67}" type="presParOf" srcId="{03C5DD37-B122-4972-BDD1-A42862A2CB63}" destId="{930BB0F5-0107-40AD-A861-05D8DBF9E7B8}" srcOrd="1" destOrd="0" presId="urn:microsoft.com/office/officeart/2005/8/layout/orgChart1"/>
    <dgm:cxn modelId="{58188A3D-C140-422B-BB30-F9F21F09F9C3}" type="presParOf" srcId="{A78B8359-645B-4677-8E32-840946E7202C}" destId="{7EDF37A1-0F0F-41A3-8DB6-2941D3622C6A}" srcOrd="1" destOrd="0" presId="urn:microsoft.com/office/officeart/2005/8/layout/orgChart1"/>
    <dgm:cxn modelId="{9C299C03-4DB3-4A75-B3CE-5DD1E3291F24}" type="presParOf" srcId="{A78B8359-645B-4677-8E32-840946E7202C}" destId="{135E5229-35A4-4476-A213-1507B78D0557}" srcOrd="2" destOrd="0" presId="urn:microsoft.com/office/officeart/2005/8/layout/orgChart1"/>
    <dgm:cxn modelId="{49BADF14-B6C3-4655-8F91-A2ADBEDCBD38}" type="presParOf" srcId="{5BE65354-B7C6-4528-9882-B62932B2B4FA}" destId="{A78191F9-3819-4B50-82D5-3C0367310DDB}" srcOrd="2" destOrd="0" presId="urn:microsoft.com/office/officeart/2005/8/layout/orgChart1"/>
    <dgm:cxn modelId="{D9A097BE-7346-4025-BD17-B95D79709ED5}" type="presParOf" srcId="{9BEB0DB0-7793-4FA8-836C-AD412EE2764B}" destId="{361E1C13-9C76-46F3-A4BA-90EFE08FA84D}" srcOrd="2" destOrd="0" presId="urn:microsoft.com/office/officeart/2005/8/layout/orgChart1"/>
    <dgm:cxn modelId="{946D898E-5CCC-4753-A197-94185E9F053D}" type="presParOf" srcId="{76AD5B41-E8C0-47C9-922A-C962C95D2728}" destId="{A5F5ADD5-8AF2-459C-B9AC-5306CC66B031}" srcOrd="4" destOrd="0" presId="urn:microsoft.com/office/officeart/2005/8/layout/orgChart1"/>
    <dgm:cxn modelId="{8F10B603-00CF-4616-99D5-69436F685034}" type="presParOf" srcId="{76AD5B41-E8C0-47C9-922A-C962C95D2728}" destId="{99334E1F-A62C-4932-ABCF-AEE38418689B}" srcOrd="5" destOrd="0" presId="urn:microsoft.com/office/officeart/2005/8/layout/orgChart1"/>
    <dgm:cxn modelId="{FF8844B0-47E7-4AA1-B171-73A7531184D9}" type="presParOf" srcId="{99334E1F-A62C-4932-ABCF-AEE38418689B}" destId="{EB6D23DB-FB7C-4624-AF6B-29C5968C439D}" srcOrd="0" destOrd="0" presId="urn:microsoft.com/office/officeart/2005/8/layout/orgChart1"/>
    <dgm:cxn modelId="{5F727932-A247-449D-805B-83EBBC9B6AC5}" type="presParOf" srcId="{EB6D23DB-FB7C-4624-AF6B-29C5968C439D}" destId="{57FE00DF-A5FF-49D6-A3B7-EACBB55A0881}" srcOrd="0" destOrd="0" presId="urn:microsoft.com/office/officeart/2005/8/layout/orgChart1"/>
    <dgm:cxn modelId="{52D57635-F1E8-4E1E-9E39-AC10C0D9D14A}" type="presParOf" srcId="{EB6D23DB-FB7C-4624-AF6B-29C5968C439D}" destId="{45893897-1169-4678-92F2-A7F287822CBF}" srcOrd="1" destOrd="0" presId="urn:microsoft.com/office/officeart/2005/8/layout/orgChart1"/>
    <dgm:cxn modelId="{14D58546-C5BA-4DE0-AA45-5F8EA7AF4528}" type="presParOf" srcId="{99334E1F-A62C-4932-ABCF-AEE38418689B}" destId="{4B5702E1-0750-4860-8B6B-A6DF2DC87B87}" srcOrd="1" destOrd="0" presId="urn:microsoft.com/office/officeart/2005/8/layout/orgChart1"/>
    <dgm:cxn modelId="{483C7E81-338B-42D2-B338-DAB9E7A58C4B}" type="presParOf" srcId="{99334E1F-A62C-4932-ABCF-AEE38418689B}" destId="{1FF0503A-9BE6-4A8A-ADAF-92F4BAB4A215}" srcOrd="2" destOrd="0" presId="urn:microsoft.com/office/officeart/2005/8/layout/orgChart1"/>
    <dgm:cxn modelId="{90946DFD-D239-4B5E-83F2-BD50CD3CDD4A}" type="presParOf" srcId="{6E116504-41C3-4039-9DF8-53BBBAAC95C8}" destId="{D524FA39-E505-408D-BA11-8084E9E82D3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10A7A0-8269-47F7-8A08-05D285619A1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23A8E5-CDD7-4BF4-9F1B-620084EC273F}">
      <dgm:prSet/>
      <dgm:spPr/>
      <dgm:t>
        <a:bodyPr/>
        <a:lstStyle/>
        <a:p>
          <a:r>
            <a:rPr lang="en-US" dirty="0"/>
            <a:t>Dashboards tell us about the past, not the future.</a:t>
          </a:r>
        </a:p>
      </dgm:t>
    </dgm:pt>
    <dgm:pt modelId="{3B9193A2-D84A-4030-9981-3DCC6195E8FB}" type="parTrans" cxnId="{61887C7E-502F-4660-BCCE-98AC52D10AFF}">
      <dgm:prSet/>
      <dgm:spPr/>
      <dgm:t>
        <a:bodyPr/>
        <a:lstStyle/>
        <a:p>
          <a:endParaRPr lang="en-US"/>
        </a:p>
      </dgm:t>
    </dgm:pt>
    <dgm:pt modelId="{4CBAFA39-DAF1-4641-8E8D-2327A23177A9}" type="sibTrans" cxnId="{61887C7E-502F-4660-BCCE-98AC52D10AFF}">
      <dgm:prSet/>
      <dgm:spPr/>
      <dgm:t>
        <a:bodyPr/>
        <a:lstStyle/>
        <a:p>
          <a:endParaRPr lang="en-US"/>
        </a:p>
      </dgm:t>
    </dgm:pt>
    <dgm:pt modelId="{A8A3CB1D-4DC9-4143-96E7-BDD0FDDF6404}">
      <dgm:prSet/>
      <dgm:spPr/>
      <dgm:t>
        <a:bodyPr/>
        <a:lstStyle/>
        <a:p>
          <a:r>
            <a:rPr lang="en-US" dirty="0"/>
            <a:t>They tell us about associations between data elements, but these correlations do not imply direct causation. </a:t>
          </a:r>
        </a:p>
      </dgm:t>
    </dgm:pt>
    <dgm:pt modelId="{4320C509-DBAE-4153-B5B2-F3126AEDF17F}" type="parTrans" cxnId="{87107E65-A75E-40A2-AB0F-705BDA55B955}">
      <dgm:prSet/>
      <dgm:spPr/>
      <dgm:t>
        <a:bodyPr/>
        <a:lstStyle/>
        <a:p>
          <a:endParaRPr lang="en-US"/>
        </a:p>
      </dgm:t>
    </dgm:pt>
    <dgm:pt modelId="{0BCC91BB-7313-4D59-AE07-3432CD97CD20}" type="sibTrans" cxnId="{87107E65-A75E-40A2-AB0F-705BDA55B955}">
      <dgm:prSet/>
      <dgm:spPr/>
      <dgm:t>
        <a:bodyPr/>
        <a:lstStyle/>
        <a:p>
          <a:endParaRPr lang="en-US"/>
        </a:p>
      </dgm:t>
    </dgm:pt>
    <dgm:pt modelId="{30CD341D-0447-4764-B058-BFF3D7FE6045}">
      <dgm:prSet/>
      <dgm:spPr/>
      <dgm:t>
        <a:bodyPr/>
        <a:lstStyle/>
        <a:p>
          <a:r>
            <a:rPr lang="en-US" dirty="0"/>
            <a:t>Over time dashboards can give us confidence in our understanding of key metrics AND help us spot cases where the data is wrong.</a:t>
          </a:r>
        </a:p>
      </dgm:t>
    </dgm:pt>
    <dgm:pt modelId="{39191861-FE14-4D9B-9F74-53C760041D67}" type="parTrans" cxnId="{3041A0A6-60B1-44B8-89BE-54C4289D3291}">
      <dgm:prSet/>
      <dgm:spPr/>
      <dgm:t>
        <a:bodyPr/>
        <a:lstStyle/>
        <a:p>
          <a:endParaRPr lang="en-US"/>
        </a:p>
      </dgm:t>
    </dgm:pt>
    <dgm:pt modelId="{23A28677-B3ED-4CFA-9967-B7A1F7E60B1F}" type="sibTrans" cxnId="{3041A0A6-60B1-44B8-89BE-54C4289D3291}">
      <dgm:prSet/>
      <dgm:spPr/>
      <dgm:t>
        <a:bodyPr/>
        <a:lstStyle/>
        <a:p>
          <a:endParaRPr lang="en-US"/>
        </a:p>
      </dgm:t>
    </dgm:pt>
    <dgm:pt modelId="{ED36D9D6-F3FF-4635-A9EF-F2F29819F54A}" type="pres">
      <dgm:prSet presAssocID="{7C10A7A0-8269-47F7-8A08-05D285619A1A}" presName="Name0" presStyleCnt="0">
        <dgm:presLayoutVars>
          <dgm:chMax val="7"/>
          <dgm:chPref val="7"/>
          <dgm:dir/>
        </dgm:presLayoutVars>
      </dgm:prSet>
      <dgm:spPr/>
    </dgm:pt>
    <dgm:pt modelId="{B6F399E1-E834-49CB-B702-83505D6AF2E1}" type="pres">
      <dgm:prSet presAssocID="{7C10A7A0-8269-47F7-8A08-05D285619A1A}" presName="Name1" presStyleCnt="0"/>
      <dgm:spPr/>
    </dgm:pt>
    <dgm:pt modelId="{73A3544F-D8FD-437D-9A16-892DAFFBA72B}" type="pres">
      <dgm:prSet presAssocID="{7C10A7A0-8269-47F7-8A08-05D285619A1A}" presName="cycle" presStyleCnt="0"/>
      <dgm:spPr/>
    </dgm:pt>
    <dgm:pt modelId="{8972CBA8-C139-42C5-94B0-EF047A272C79}" type="pres">
      <dgm:prSet presAssocID="{7C10A7A0-8269-47F7-8A08-05D285619A1A}" presName="srcNode" presStyleLbl="node1" presStyleIdx="0" presStyleCnt="3"/>
      <dgm:spPr/>
    </dgm:pt>
    <dgm:pt modelId="{4BF97C5C-663C-4932-9DE5-6832ECD52B9F}" type="pres">
      <dgm:prSet presAssocID="{7C10A7A0-8269-47F7-8A08-05D285619A1A}" presName="conn" presStyleLbl="parChTrans1D2" presStyleIdx="0" presStyleCnt="1"/>
      <dgm:spPr/>
    </dgm:pt>
    <dgm:pt modelId="{7824F8E8-0786-47ED-ADB8-6D8158F20874}" type="pres">
      <dgm:prSet presAssocID="{7C10A7A0-8269-47F7-8A08-05D285619A1A}" presName="extraNode" presStyleLbl="node1" presStyleIdx="0" presStyleCnt="3"/>
      <dgm:spPr/>
    </dgm:pt>
    <dgm:pt modelId="{9788A9A0-5DF7-4148-BBF2-1C463F832CDB}" type="pres">
      <dgm:prSet presAssocID="{7C10A7A0-8269-47F7-8A08-05D285619A1A}" presName="dstNode" presStyleLbl="node1" presStyleIdx="0" presStyleCnt="3"/>
      <dgm:spPr/>
    </dgm:pt>
    <dgm:pt modelId="{22F93A63-BF7C-49E1-A585-20466C718B5A}" type="pres">
      <dgm:prSet presAssocID="{0223A8E5-CDD7-4BF4-9F1B-620084EC273F}" presName="text_1" presStyleLbl="node1" presStyleIdx="0" presStyleCnt="3">
        <dgm:presLayoutVars>
          <dgm:bulletEnabled val="1"/>
        </dgm:presLayoutVars>
      </dgm:prSet>
      <dgm:spPr/>
    </dgm:pt>
    <dgm:pt modelId="{AFB2C1EB-9C47-4EE7-A8D8-F23A78E8F8D6}" type="pres">
      <dgm:prSet presAssocID="{0223A8E5-CDD7-4BF4-9F1B-620084EC273F}" presName="accent_1" presStyleCnt="0"/>
      <dgm:spPr/>
    </dgm:pt>
    <dgm:pt modelId="{488F2DD9-D2A6-464F-85BE-CC40C1704B24}" type="pres">
      <dgm:prSet presAssocID="{0223A8E5-CDD7-4BF4-9F1B-620084EC273F}" presName="accentRepeatNode" presStyleLbl="solidFgAcc1" presStyleIdx="0" presStyleCnt="3"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84E4BE34-13CD-4350-BC52-698687E149F1}" type="pres">
      <dgm:prSet presAssocID="{A8A3CB1D-4DC9-4143-96E7-BDD0FDDF6404}" presName="text_2" presStyleLbl="node1" presStyleIdx="1" presStyleCnt="3">
        <dgm:presLayoutVars>
          <dgm:bulletEnabled val="1"/>
        </dgm:presLayoutVars>
      </dgm:prSet>
      <dgm:spPr/>
    </dgm:pt>
    <dgm:pt modelId="{46BCD176-BB5A-428E-AE73-A12B0D51BA37}" type="pres">
      <dgm:prSet presAssocID="{A8A3CB1D-4DC9-4143-96E7-BDD0FDDF6404}" presName="accent_2" presStyleCnt="0"/>
      <dgm:spPr/>
    </dgm:pt>
    <dgm:pt modelId="{2BE85656-8DD4-44B0-BEFA-B35D25E53177}" type="pres">
      <dgm:prSet presAssocID="{A8A3CB1D-4DC9-4143-96E7-BDD0FDDF6404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480FB39D-EE35-4C06-9FD9-70AE313BBF6B}" type="pres">
      <dgm:prSet presAssocID="{30CD341D-0447-4764-B058-BFF3D7FE6045}" presName="text_3" presStyleLbl="node1" presStyleIdx="2" presStyleCnt="3">
        <dgm:presLayoutVars>
          <dgm:bulletEnabled val="1"/>
        </dgm:presLayoutVars>
      </dgm:prSet>
      <dgm:spPr/>
    </dgm:pt>
    <dgm:pt modelId="{90AADE63-0A83-490A-A0D0-1EBAF7463AF2}" type="pres">
      <dgm:prSet presAssocID="{30CD341D-0447-4764-B058-BFF3D7FE6045}" presName="accent_3" presStyleCnt="0"/>
      <dgm:spPr/>
    </dgm:pt>
    <dgm:pt modelId="{AEA127A8-C1EA-42AC-968C-E9E6BDA7260F}" type="pres">
      <dgm:prSet presAssocID="{30CD341D-0447-4764-B058-BFF3D7FE6045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29000" r="-29000"/>
          </a:stretch>
        </a:blipFill>
      </dgm:spPr>
    </dgm:pt>
  </dgm:ptLst>
  <dgm:cxnLst>
    <dgm:cxn modelId="{CED5E607-68FF-4C9F-B325-5BC854647B95}" type="presOf" srcId="{30CD341D-0447-4764-B058-BFF3D7FE6045}" destId="{480FB39D-EE35-4C06-9FD9-70AE313BBF6B}" srcOrd="0" destOrd="0" presId="urn:microsoft.com/office/officeart/2008/layout/VerticalCurvedList"/>
    <dgm:cxn modelId="{55F42424-C4B7-4F1E-9023-97E16192F90C}" type="presOf" srcId="{A8A3CB1D-4DC9-4143-96E7-BDD0FDDF6404}" destId="{84E4BE34-13CD-4350-BC52-698687E149F1}" srcOrd="0" destOrd="0" presId="urn:microsoft.com/office/officeart/2008/layout/VerticalCurvedList"/>
    <dgm:cxn modelId="{87107E65-A75E-40A2-AB0F-705BDA55B955}" srcId="{7C10A7A0-8269-47F7-8A08-05D285619A1A}" destId="{A8A3CB1D-4DC9-4143-96E7-BDD0FDDF6404}" srcOrd="1" destOrd="0" parTransId="{4320C509-DBAE-4153-B5B2-F3126AEDF17F}" sibTransId="{0BCC91BB-7313-4D59-AE07-3432CD97CD20}"/>
    <dgm:cxn modelId="{80C99645-9508-4B05-BE12-F14FEA22770A}" type="presOf" srcId="{4CBAFA39-DAF1-4641-8E8D-2327A23177A9}" destId="{4BF97C5C-663C-4932-9DE5-6832ECD52B9F}" srcOrd="0" destOrd="0" presId="urn:microsoft.com/office/officeart/2008/layout/VerticalCurvedList"/>
    <dgm:cxn modelId="{61887C7E-502F-4660-BCCE-98AC52D10AFF}" srcId="{7C10A7A0-8269-47F7-8A08-05D285619A1A}" destId="{0223A8E5-CDD7-4BF4-9F1B-620084EC273F}" srcOrd="0" destOrd="0" parTransId="{3B9193A2-D84A-4030-9981-3DCC6195E8FB}" sibTransId="{4CBAFA39-DAF1-4641-8E8D-2327A23177A9}"/>
    <dgm:cxn modelId="{4404397F-944C-4066-A9D1-684875B922CF}" type="presOf" srcId="{7C10A7A0-8269-47F7-8A08-05D285619A1A}" destId="{ED36D9D6-F3FF-4635-A9EF-F2F29819F54A}" srcOrd="0" destOrd="0" presId="urn:microsoft.com/office/officeart/2008/layout/VerticalCurvedList"/>
    <dgm:cxn modelId="{2FE9D28C-2158-4B05-B62D-2E187CC750F6}" type="presOf" srcId="{0223A8E5-CDD7-4BF4-9F1B-620084EC273F}" destId="{22F93A63-BF7C-49E1-A585-20466C718B5A}" srcOrd="0" destOrd="0" presId="urn:microsoft.com/office/officeart/2008/layout/VerticalCurvedList"/>
    <dgm:cxn modelId="{3041A0A6-60B1-44B8-89BE-54C4289D3291}" srcId="{7C10A7A0-8269-47F7-8A08-05D285619A1A}" destId="{30CD341D-0447-4764-B058-BFF3D7FE6045}" srcOrd="2" destOrd="0" parTransId="{39191861-FE14-4D9B-9F74-53C760041D67}" sibTransId="{23A28677-B3ED-4CFA-9967-B7A1F7E60B1F}"/>
    <dgm:cxn modelId="{FCB9202F-8F80-4E7A-9302-99A57EC6F577}" type="presParOf" srcId="{ED36D9D6-F3FF-4635-A9EF-F2F29819F54A}" destId="{B6F399E1-E834-49CB-B702-83505D6AF2E1}" srcOrd="0" destOrd="0" presId="urn:microsoft.com/office/officeart/2008/layout/VerticalCurvedList"/>
    <dgm:cxn modelId="{23E5B136-6158-4EAB-9C45-3D4D43F58DFC}" type="presParOf" srcId="{B6F399E1-E834-49CB-B702-83505D6AF2E1}" destId="{73A3544F-D8FD-437D-9A16-892DAFFBA72B}" srcOrd="0" destOrd="0" presId="urn:microsoft.com/office/officeart/2008/layout/VerticalCurvedList"/>
    <dgm:cxn modelId="{76298637-F463-429B-B36A-B1A7CBB9C31C}" type="presParOf" srcId="{73A3544F-D8FD-437D-9A16-892DAFFBA72B}" destId="{8972CBA8-C139-42C5-94B0-EF047A272C79}" srcOrd="0" destOrd="0" presId="urn:microsoft.com/office/officeart/2008/layout/VerticalCurvedList"/>
    <dgm:cxn modelId="{72A3B7C0-34D2-4517-8685-0A44B69F7874}" type="presParOf" srcId="{73A3544F-D8FD-437D-9A16-892DAFFBA72B}" destId="{4BF97C5C-663C-4932-9DE5-6832ECD52B9F}" srcOrd="1" destOrd="0" presId="urn:microsoft.com/office/officeart/2008/layout/VerticalCurvedList"/>
    <dgm:cxn modelId="{48933CF9-3AF7-4609-B05D-4031A611DAEC}" type="presParOf" srcId="{73A3544F-D8FD-437D-9A16-892DAFFBA72B}" destId="{7824F8E8-0786-47ED-ADB8-6D8158F20874}" srcOrd="2" destOrd="0" presId="urn:microsoft.com/office/officeart/2008/layout/VerticalCurvedList"/>
    <dgm:cxn modelId="{75145A3E-7565-4F21-AB5D-14E9DFB42D14}" type="presParOf" srcId="{73A3544F-D8FD-437D-9A16-892DAFFBA72B}" destId="{9788A9A0-5DF7-4148-BBF2-1C463F832CDB}" srcOrd="3" destOrd="0" presId="urn:microsoft.com/office/officeart/2008/layout/VerticalCurvedList"/>
    <dgm:cxn modelId="{A10C9859-2B7B-4DD5-8D3D-8E06B6C91556}" type="presParOf" srcId="{B6F399E1-E834-49CB-B702-83505D6AF2E1}" destId="{22F93A63-BF7C-49E1-A585-20466C718B5A}" srcOrd="1" destOrd="0" presId="urn:microsoft.com/office/officeart/2008/layout/VerticalCurvedList"/>
    <dgm:cxn modelId="{2D472F5B-AB34-4186-BC3C-B57F2818C605}" type="presParOf" srcId="{B6F399E1-E834-49CB-B702-83505D6AF2E1}" destId="{AFB2C1EB-9C47-4EE7-A8D8-F23A78E8F8D6}" srcOrd="2" destOrd="0" presId="urn:microsoft.com/office/officeart/2008/layout/VerticalCurvedList"/>
    <dgm:cxn modelId="{61BCC405-5F12-4B00-BDE3-217EDA87E7AC}" type="presParOf" srcId="{AFB2C1EB-9C47-4EE7-A8D8-F23A78E8F8D6}" destId="{488F2DD9-D2A6-464F-85BE-CC40C1704B24}" srcOrd="0" destOrd="0" presId="urn:microsoft.com/office/officeart/2008/layout/VerticalCurvedList"/>
    <dgm:cxn modelId="{ACAE0E85-8544-47E2-B44F-22B1B562A4A7}" type="presParOf" srcId="{B6F399E1-E834-49CB-B702-83505D6AF2E1}" destId="{84E4BE34-13CD-4350-BC52-698687E149F1}" srcOrd="3" destOrd="0" presId="urn:microsoft.com/office/officeart/2008/layout/VerticalCurvedList"/>
    <dgm:cxn modelId="{2DD5C76F-6708-4118-BC3C-C6CC94D77AE7}" type="presParOf" srcId="{B6F399E1-E834-49CB-B702-83505D6AF2E1}" destId="{46BCD176-BB5A-428E-AE73-A12B0D51BA37}" srcOrd="4" destOrd="0" presId="urn:microsoft.com/office/officeart/2008/layout/VerticalCurvedList"/>
    <dgm:cxn modelId="{0B4A2153-D031-444A-A803-E38EF1FFF124}" type="presParOf" srcId="{46BCD176-BB5A-428E-AE73-A12B0D51BA37}" destId="{2BE85656-8DD4-44B0-BEFA-B35D25E53177}" srcOrd="0" destOrd="0" presId="urn:microsoft.com/office/officeart/2008/layout/VerticalCurvedList"/>
    <dgm:cxn modelId="{E627EDB7-DD24-4E86-A1AF-2D545D02C866}" type="presParOf" srcId="{B6F399E1-E834-49CB-B702-83505D6AF2E1}" destId="{480FB39D-EE35-4C06-9FD9-70AE313BBF6B}" srcOrd="5" destOrd="0" presId="urn:microsoft.com/office/officeart/2008/layout/VerticalCurvedList"/>
    <dgm:cxn modelId="{1057B701-F4EB-4E2A-AB07-EC0C98215006}" type="presParOf" srcId="{B6F399E1-E834-49CB-B702-83505D6AF2E1}" destId="{90AADE63-0A83-490A-A0D0-1EBAF7463AF2}" srcOrd="6" destOrd="0" presId="urn:microsoft.com/office/officeart/2008/layout/VerticalCurvedList"/>
    <dgm:cxn modelId="{51A02A05-61B0-4D74-9D0D-810B9AB1555A}" type="presParOf" srcId="{90AADE63-0A83-490A-A0D0-1EBAF7463AF2}" destId="{AEA127A8-C1EA-42AC-968C-E9E6BDA726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86F11-0B16-4C7F-A46D-4F2154F336F5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EB090C14-C520-4267-858F-494D68D6CFA7}">
      <dgm:prSet/>
      <dgm:spPr/>
      <dgm:t>
        <a:bodyPr/>
        <a:lstStyle/>
        <a:p>
          <a:r>
            <a:rPr lang="en-US" dirty="0"/>
            <a:t>We shouldn’t build programming directly from dashboards. </a:t>
          </a:r>
        </a:p>
      </dgm:t>
    </dgm:pt>
    <dgm:pt modelId="{DBD4B638-C906-4150-A8C1-294F667C5AEB}" type="parTrans" cxnId="{3D76742E-0855-422B-B8AC-F5C10D5F7DB4}">
      <dgm:prSet/>
      <dgm:spPr/>
      <dgm:t>
        <a:bodyPr/>
        <a:lstStyle/>
        <a:p>
          <a:endParaRPr lang="en-US"/>
        </a:p>
      </dgm:t>
    </dgm:pt>
    <dgm:pt modelId="{08EB79EC-5437-4345-94B5-9A6DDA595CE6}" type="sibTrans" cxnId="{3D76742E-0855-422B-B8AC-F5C10D5F7DB4}">
      <dgm:prSet/>
      <dgm:spPr/>
      <dgm:t>
        <a:bodyPr/>
        <a:lstStyle/>
        <a:p>
          <a:endParaRPr lang="en-US"/>
        </a:p>
      </dgm:t>
    </dgm:pt>
    <dgm:pt modelId="{E582CD08-17D3-4282-8D1F-77C69CF82AF7}">
      <dgm:prSet/>
      <dgm:spPr/>
      <dgm:t>
        <a:bodyPr/>
        <a:lstStyle/>
        <a:p>
          <a:r>
            <a:rPr lang="en-US"/>
            <a:t>Instead, we need analysis, which the IR office can provide. </a:t>
          </a:r>
        </a:p>
      </dgm:t>
    </dgm:pt>
    <dgm:pt modelId="{5F5065B7-A480-4128-AA8A-DF970815BC8F}" type="parTrans" cxnId="{64FEA99D-77D2-41A3-81EB-BC8ECD7B3BAD}">
      <dgm:prSet/>
      <dgm:spPr/>
      <dgm:t>
        <a:bodyPr/>
        <a:lstStyle/>
        <a:p>
          <a:endParaRPr lang="en-US"/>
        </a:p>
      </dgm:t>
    </dgm:pt>
    <dgm:pt modelId="{B6548E74-E42A-4742-9F9B-BB43A54659F8}" type="sibTrans" cxnId="{64FEA99D-77D2-41A3-81EB-BC8ECD7B3BAD}">
      <dgm:prSet/>
      <dgm:spPr/>
      <dgm:t>
        <a:bodyPr/>
        <a:lstStyle/>
        <a:p>
          <a:endParaRPr lang="en-US"/>
        </a:p>
      </dgm:t>
    </dgm:pt>
    <dgm:pt modelId="{26E32E9E-0802-4415-8A28-6C3EC6D40545}">
      <dgm:prSet/>
      <dgm:spPr/>
      <dgm:t>
        <a:bodyPr/>
        <a:lstStyle/>
        <a:p>
          <a:r>
            <a:rPr lang="en-US"/>
            <a:t>A successful analysis leads to a proposed model that links metrics, suggesting how they interact. </a:t>
          </a:r>
        </a:p>
      </dgm:t>
    </dgm:pt>
    <dgm:pt modelId="{1AAFAF9D-B34C-4D8F-95EB-E861518B5A19}" type="parTrans" cxnId="{967877D6-901A-4EC8-8062-50D6E93124FF}">
      <dgm:prSet/>
      <dgm:spPr/>
      <dgm:t>
        <a:bodyPr/>
        <a:lstStyle/>
        <a:p>
          <a:endParaRPr lang="en-US"/>
        </a:p>
      </dgm:t>
    </dgm:pt>
    <dgm:pt modelId="{D09AB1E9-5C96-4766-8F07-96AFB2845D20}" type="sibTrans" cxnId="{967877D6-901A-4EC8-8062-50D6E93124FF}">
      <dgm:prSet/>
      <dgm:spPr/>
      <dgm:t>
        <a:bodyPr/>
        <a:lstStyle/>
        <a:p>
          <a:endParaRPr lang="en-US"/>
        </a:p>
      </dgm:t>
    </dgm:pt>
    <dgm:pt modelId="{AF8D338D-07F5-4B26-A4FE-2FB936AAE1BB}">
      <dgm:prSet/>
      <dgm:spPr/>
      <dgm:t>
        <a:bodyPr/>
        <a:lstStyle/>
        <a:p>
          <a:r>
            <a:rPr lang="en-US"/>
            <a:t>We can use that model to attempt improvements. </a:t>
          </a:r>
        </a:p>
      </dgm:t>
    </dgm:pt>
    <dgm:pt modelId="{8541CE8B-842E-43D9-9149-0760C065BD0C}" type="parTrans" cxnId="{EE9086F6-A39D-4A51-B305-29802B8E0B70}">
      <dgm:prSet/>
      <dgm:spPr/>
      <dgm:t>
        <a:bodyPr/>
        <a:lstStyle/>
        <a:p>
          <a:endParaRPr lang="en-US"/>
        </a:p>
      </dgm:t>
    </dgm:pt>
    <dgm:pt modelId="{7274765B-1546-48B9-91EC-27602F4EC3B2}" type="sibTrans" cxnId="{EE9086F6-A39D-4A51-B305-29802B8E0B70}">
      <dgm:prSet/>
      <dgm:spPr/>
      <dgm:t>
        <a:bodyPr/>
        <a:lstStyle/>
        <a:p>
          <a:endParaRPr lang="en-US"/>
        </a:p>
      </dgm:t>
    </dgm:pt>
    <dgm:pt modelId="{A521877F-5FCE-4D29-9EDF-077ECEEADDE6}" type="pres">
      <dgm:prSet presAssocID="{3A086F11-0B16-4C7F-A46D-4F2154F336F5}" presName="Name0" presStyleCnt="0">
        <dgm:presLayoutVars>
          <dgm:dir/>
          <dgm:resizeHandles val="exact"/>
        </dgm:presLayoutVars>
      </dgm:prSet>
      <dgm:spPr/>
    </dgm:pt>
    <dgm:pt modelId="{FFEAD914-7C24-43A8-820D-32E45D50AC4A}" type="pres">
      <dgm:prSet presAssocID="{EB090C14-C520-4267-858F-494D68D6CFA7}" presName="node" presStyleLbl="node1" presStyleIdx="0" presStyleCnt="4">
        <dgm:presLayoutVars>
          <dgm:bulletEnabled val="1"/>
        </dgm:presLayoutVars>
      </dgm:prSet>
      <dgm:spPr/>
    </dgm:pt>
    <dgm:pt modelId="{9F64A00D-0FDF-46FD-8584-DEBDD6FB146B}" type="pres">
      <dgm:prSet presAssocID="{08EB79EC-5437-4345-94B5-9A6DDA595CE6}" presName="sibTrans" presStyleLbl="sibTrans2D1" presStyleIdx="0" presStyleCnt="3"/>
      <dgm:spPr/>
    </dgm:pt>
    <dgm:pt modelId="{3E961809-2717-4F54-9BE7-3420DB49D1BC}" type="pres">
      <dgm:prSet presAssocID="{08EB79EC-5437-4345-94B5-9A6DDA595CE6}" presName="connectorText" presStyleLbl="sibTrans2D1" presStyleIdx="0" presStyleCnt="3"/>
      <dgm:spPr/>
    </dgm:pt>
    <dgm:pt modelId="{FD36A04B-74B4-4FB5-B7A2-92C3032618CE}" type="pres">
      <dgm:prSet presAssocID="{E582CD08-17D3-4282-8D1F-77C69CF82AF7}" presName="node" presStyleLbl="node1" presStyleIdx="1" presStyleCnt="4">
        <dgm:presLayoutVars>
          <dgm:bulletEnabled val="1"/>
        </dgm:presLayoutVars>
      </dgm:prSet>
      <dgm:spPr/>
    </dgm:pt>
    <dgm:pt modelId="{BAAF6954-F952-44BF-A7DB-5F77262D67C8}" type="pres">
      <dgm:prSet presAssocID="{B6548E74-E42A-4742-9F9B-BB43A54659F8}" presName="sibTrans" presStyleLbl="sibTrans2D1" presStyleIdx="1" presStyleCnt="3"/>
      <dgm:spPr/>
    </dgm:pt>
    <dgm:pt modelId="{37E1A207-68C1-4227-8F8A-E9DAB7A655B5}" type="pres">
      <dgm:prSet presAssocID="{B6548E74-E42A-4742-9F9B-BB43A54659F8}" presName="connectorText" presStyleLbl="sibTrans2D1" presStyleIdx="1" presStyleCnt="3"/>
      <dgm:spPr/>
    </dgm:pt>
    <dgm:pt modelId="{410B75F4-05B1-4183-88B9-989391FC7A64}" type="pres">
      <dgm:prSet presAssocID="{26E32E9E-0802-4415-8A28-6C3EC6D40545}" presName="node" presStyleLbl="node1" presStyleIdx="2" presStyleCnt="4">
        <dgm:presLayoutVars>
          <dgm:bulletEnabled val="1"/>
        </dgm:presLayoutVars>
      </dgm:prSet>
      <dgm:spPr/>
    </dgm:pt>
    <dgm:pt modelId="{48F578E5-4605-4CB4-BB05-088EB8890A96}" type="pres">
      <dgm:prSet presAssocID="{D09AB1E9-5C96-4766-8F07-96AFB2845D20}" presName="sibTrans" presStyleLbl="sibTrans2D1" presStyleIdx="2" presStyleCnt="3"/>
      <dgm:spPr/>
    </dgm:pt>
    <dgm:pt modelId="{22507B4C-95B1-47CF-8F7C-D13D9C9ED098}" type="pres">
      <dgm:prSet presAssocID="{D09AB1E9-5C96-4766-8F07-96AFB2845D20}" presName="connectorText" presStyleLbl="sibTrans2D1" presStyleIdx="2" presStyleCnt="3"/>
      <dgm:spPr/>
    </dgm:pt>
    <dgm:pt modelId="{55E7F003-F747-43F5-8C9E-7C426E2763A7}" type="pres">
      <dgm:prSet presAssocID="{AF8D338D-07F5-4B26-A4FE-2FB936AAE1BB}" presName="node" presStyleLbl="node1" presStyleIdx="3" presStyleCnt="4">
        <dgm:presLayoutVars>
          <dgm:bulletEnabled val="1"/>
        </dgm:presLayoutVars>
      </dgm:prSet>
      <dgm:spPr/>
    </dgm:pt>
  </dgm:ptLst>
  <dgm:cxnLst>
    <dgm:cxn modelId="{30BCA517-0D7B-4A0E-9CC6-94530358E143}" type="presOf" srcId="{AF8D338D-07F5-4B26-A4FE-2FB936AAE1BB}" destId="{55E7F003-F747-43F5-8C9E-7C426E2763A7}" srcOrd="0" destOrd="0" presId="urn:microsoft.com/office/officeart/2005/8/layout/process1"/>
    <dgm:cxn modelId="{B2314E29-D793-4EEA-9C35-21C32E78C06A}" type="presOf" srcId="{08EB79EC-5437-4345-94B5-9A6DDA595CE6}" destId="{9F64A00D-0FDF-46FD-8584-DEBDD6FB146B}" srcOrd="0" destOrd="0" presId="urn:microsoft.com/office/officeart/2005/8/layout/process1"/>
    <dgm:cxn modelId="{3D76742E-0855-422B-B8AC-F5C10D5F7DB4}" srcId="{3A086F11-0B16-4C7F-A46D-4F2154F336F5}" destId="{EB090C14-C520-4267-858F-494D68D6CFA7}" srcOrd="0" destOrd="0" parTransId="{DBD4B638-C906-4150-A8C1-294F667C5AEB}" sibTransId="{08EB79EC-5437-4345-94B5-9A6DDA595CE6}"/>
    <dgm:cxn modelId="{CB56733A-8EC5-4678-995B-1ADC7EF2CEF1}" type="presOf" srcId="{E582CD08-17D3-4282-8D1F-77C69CF82AF7}" destId="{FD36A04B-74B4-4FB5-B7A2-92C3032618CE}" srcOrd="0" destOrd="0" presId="urn:microsoft.com/office/officeart/2005/8/layout/process1"/>
    <dgm:cxn modelId="{67C29A60-E92D-4E32-8A3D-490BB1951EB0}" type="presOf" srcId="{D09AB1E9-5C96-4766-8F07-96AFB2845D20}" destId="{48F578E5-4605-4CB4-BB05-088EB8890A96}" srcOrd="0" destOrd="0" presId="urn:microsoft.com/office/officeart/2005/8/layout/process1"/>
    <dgm:cxn modelId="{C353E14E-7393-4827-A0B6-29F83874A07A}" type="presOf" srcId="{3A086F11-0B16-4C7F-A46D-4F2154F336F5}" destId="{A521877F-5FCE-4D29-9EDF-077ECEEADDE6}" srcOrd="0" destOrd="0" presId="urn:microsoft.com/office/officeart/2005/8/layout/process1"/>
    <dgm:cxn modelId="{3E419580-5CBA-4DC1-AC59-BC70872ACB0E}" type="presOf" srcId="{D09AB1E9-5C96-4766-8F07-96AFB2845D20}" destId="{22507B4C-95B1-47CF-8F7C-D13D9C9ED098}" srcOrd="1" destOrd="0" presId="urn:microsoft.com/office/officeart/2005/8/layout/process1"/>
    <dgm:cxn modelId="{C70E248A-616E-4D1B-A858-C72CC73ED763}" type="presOf" srcId="{26E32E9E-0802-4415-8A28-6C3EC6D40545}" destId="{410B75F4-05B1-4183-88B9-989391FC7A64}" srcOrd="0" destOrd="0" presId="urn:microsoft.com/office/officeart/2005/8/layout/process1"/>
    <dgm:cxn modelId="{F6F80D97-8E28-4095-AAD0-45E39DB81703}" type="presOf" srcId="{08EB79EC-5437-4345-94B5-9A6DDA595CE6}" destId="{3E961809-2717-4F54-9BE7-3420DB49D1BC}" srcOrd="1" destOrd="0" presId="urn:microsoft.com/office/officeart/2005/8/layout/process1"/>
    <dgm:cxn modelId="{64FEA99D-77D2-41A3-81EB-BC8ECD7B3BAD}" srcId="{3A086F11-0B16-4C7F-A46D-4F2154F336F5}" destId="{E582CD08-17D3-4282-8D1F-77C69CF82AF7}" srcOrd="1" destOrd="0" parTransId="{5F5065B7-A480-4128-AA8A-DF970815BC8F}" sibTransId="{B6548E74-E42A-4742-9F9B-BB43A54659F8}"/>
    <dgm:cxn modelId="{6A24549F-95E3-4FDE-BE5F-EADFFA5D8F27}" type="presOf" srcId="{EB090C14-C520-4267-858F-494D68D6CFA7}" destId="{FFEAD914-7C24-43A8-820D-32E45D50AC4A}" srcOrd="0" destOrd="0" presId="urn:microsoft.com/office/officeart/2005/8/layout/process1"/>
    <dgm:cxn modelId="{216C10B6-22EF-4549-A17F-070A10FA22BA}" type="presOf" srcId="{B6548E74-E42A-4742-9F9B-BB43A54659F8}" destId="{BAAF6954-F952-44BF-A7DB-5F77262D67C8}" srcOrd="0" destOrd="0" presId="urn:microsoft.com/office/officeart/2005/8/layout/process1"/>
    <dgm:cxn modelId="{CEB6F1C8-A3EC-49F1-AA2E-38EAF579DC4D}" type="presOf" srcId="{B6548E74-E42A-4742-9F9B-BB43A54659F8}" destId="{37E1A207-68C1-4227-8F8A-E9DAB7A655B5}" srcOrd="1" destOrd="0" presId="urn:microsoft.com/office/officeart/2005/8/layout/process1"/>
    <dgm:cxn modelId="{967877D6-901A-4EC8-8062-50D6E93124FF}" srcId="{3A086F11-0B16-4C7F-A46D-4F2154F336F5}" destId="{26E32E9E-0802-4415-8A28-6C3EC6D40545}" srcOrd="2" destOrd="0" parTransId="{1AAFAF9D-B34C-4D8F-95EB-E861518B5A19}" sibTransId="{D09AB1E9-5C96-4766-8F07-96AFB2845D20}"/>
    <dgm:cxn modelId="{EE9086F6-A39D-4A51-B305-29802B8E0B70}" srcId="{3A086F11-0B16-4C7F-A46D-4F2154F336F5}" destId="{AF8D338D-07F5-4B26-A4FE-2FB936AAE1BB}" srcOrd="3" destOrd="0" parTransId="{8541CE8B-842E-43D9-9149-0760C065BD0C}" sibTransId="{7274765B-1546-48B9-91EC-27602F4EC3B2}"/>
    <dgm:cxn modelId="{91465BBF-61F6-451D-9196-3E5E7FCA081D}" type="presParOf" srcId="{A521877F-5FCE-4D29-9EDF-077ECEEADDE6}" destId="{FFEAD914-7C24-43A8-820D-32E45D50AC4A}" srcOrd="0" destOrd="0" presId="urn:microsoft.com/office/officeart/2005/8/layout/process1"/>
    <dgm:cxn modelId="{5D09DA95-A0EF-4182-BDFF-4CF25015782B}" type="presParOf" srcId="{A521877F-5FCE-4D29-9EDF-077ECEEADDE6}" destId="{9F64A00D-0FDF-46FD-8584-DEBDD6FB146B}" srcOrd="1" destOrd="0" presId="urn:microsoft.com/office/officeart/2005/8/layout/process1"/>
    <dgm:cxn modelId="{B6128137-06A0-4045-AD04-C38F38256CB3}" type="presParOf" srcId="{9F64A00D-0FDF-46FD-8584-DEBDD6FB146B}" destId="{3E961809-2717-4F54-9BE7-3420DB49D1BC}" srcOrd="0" destOrd="0" presId="urn:microsoft.com/office/officeart/2005/8/layout/process1"/>
    <dgm:cxn modelId="{E567E258-F26F-4C4D-A2A4-01DA3BDC7CEC}" type="presParOf" srcId="{A521877F-5FCE-4D29-9EDF-077ECEEADDE6}" destId="{FD36A04B-74B4-4FB5-B7A2-92C3032618CE}" srcOrd="2" destOrd="0" presId="urn:microsoft.com/office/officeart/2005/8/layout/process1"/>
    <dgm:cxn modelId="{9C14AB0D-A21C-4233-BB2B-0267BD533B17}" type="presParOf" srcId="{A521877F-5FCE-4D29-9EDF-077ECEEADDE6}" destId="{BAAF6954-F952-44BF-A7DB-5F77262D67C8}" srcOrd="3" destOrd="0" presId="urn:microsoft.com/office/officeart/2005/8/layout/process1"/>
    <dgm:cxn modelId="{5CF78D6C-867C-47DD-9DB2-0D79A759AF9C}" type="presParOf" srcId="{BAAF6954-F952-44BF-A7DB-5F77262D67C8}" destId="{37E1A207-68C1-4227-8F8A-E9DAB7A655B5}" srcOrd="0" destOrd="0" presId="urn:microsoft.com/office/officeart/2005/8/layout/process1"/>
    <dgm:cxn modelId="{278D7CD4-F43A-42CE-A0D4-DCE0B757A657}" type="presParOf" srcId="{A521877F-5FCE-4D29-9EDF-077ECEEADDE6}" destId="{410B75F4-05B1-4183-88B9-989391FC7A64}" srcOrd="4" destOrd="0" presId="urn:microsoft.com/office/officeart/2005/8/layout/process1"/>
    <dgm:cxn modelId="{DA562B8C-5807-42EC-A104-3036D36D846F}" type="presParOf" srcId="{A521877F-5FCE-4D29-9EDF-077ECEEADDE6}" destId="{48F578E5-4605-4CB4-BB05-088EB8890A96}" srcOrd="5" destOrd="0" presId="urn:microsoft.com/office/officeart/2005/8/layout/process1"/>
    <dgm:cxn modelId="{0422FCED-00A5-44E8-ACB5-684157A01289}" type="presParOf" srcId="{48F578E5-4605-4CB4-BB05-088EB8890A96}" destId="{22507B4C-95B1-47CF-8F7C-D13D9C9ED098}" srcOrd="0" destOrd="0" presId="urn:microsoft.com/office/officeart/2005/8/layout/process1"/>
    <dgm:cxn modelId="{B9DF71B0-A7B0-4723-8130-B585345DCF64}" type="presParOf" srcId="{A521877F-5FCE-4D29-9EDF-077ECEEADDE6}" destId="{55E7F003-F747-43F5-8C9E-7C426E2763A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4EA72B-C82D-4732-86F3-C9BEF627A91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BA98D1-B264-4B66-BDB1-93892BE25FA2}">
      <dgm:prSet phldrT="[Text]"/>
      <dgm:spPr/>
      <dgm:t>
        <a:bodyPr/>
        <a:lstStyle/>
        <a:p>
          <a:pPr>
            <a:buNone/>
          </a:pPr>
          <a:r>
            <a:rPr lang="en-US" b="1" dirty="0"/>
            <a:t>Academic Quality</a:t>
          </a:r>
          <a:endParaRPr lang="en-US" dirty="0"/>
        </a:p>
      </dgm:t>
    </dgm:pt>
    <dgm:pt modelId="{41762888-5AE0-4540-BE92-2E95C8450842}" type="parTrans" cxnId="{9B0BB2E3-43EA-457F-AD28-8C890B16A6BC}">
      <dgm:prSet/>
      <dgm:spPr/>
      <dgm:t>
        <a:bodyPr/>
        <a:lstStyle/>
        <a:p>
          <a:endParaRPr lang="en-US"/>
        </a:p>
      </dgm:t>
    </dgm:pt>
    <dgm:pt modelId="{A5527DD0-B0AD-43FB-AE5B-170379D4E729}" type="sibTrans" cxnId="{9B0BB2E3-43EA-457F-AD28-8C890B16A6BC}">
      <dgm:prSet/>
      <dgm:spPr/>
      <dgm:t>
        <a:bodyPr/>
        <a:lstStyle/>
        <a:p>
          <a:endParaRPr lang="en-US"/>
        </a:p>
      </dgm:t>
    </dgm:pt>
    <dgm:pt modelId="{0CF134D7-D1D6-4F14-810D-DD69BE1505D9}">
      <dgm:prSet phldrT="[Text]"/>
      <dgm:spPr/>
      <dgm:t>
        <a:bodyPr/>
        <a:lstStyle/>
        <a:p>
          <a:pPr>
            <a:buNone/>
          </a:pPr>
          <a:r>
            <a:rPr lang="en-US" b="1" dirty="0"/>
            <a:t>Affordability &amp; Financial Outcomes</a:t>
          </a:r>
          <a:endParaRPr lang="en-US" dirty="0"/>
        </a:p>
      </dgm:t>
    </dgm:pt>
    <dgm:pt modelId="{74C386C1-C115-4EB9-84CC-C68024813B3A}" type="parTrans" cxnId="{488F8E6F-AF46-4EC8-BB37-BDF30D9671B2}">
      <dgm:prSet/>
      <dgm:spPr/>
      <dgm:t>
        <a:bodyPr/>
        <a:lstStyle/>
        <a:p>
          <a:endParaRPr lang="en-US"/>
        </a:p>
      </dgm:t>
    </dgm:pt>
    <dgm:pt modelId="{3890E5D7-73B1-4D42-A690-F43C84922B0B}" type="sibTrans" cxnId="{488F8E6F-AF46-4EC8-BB37-BDF30D9671B2}">
      <dgm:prSet/>
      <dgm:spPr/>
      <dgm:t>
        <a:bodyPr/>
        <a:lstStyle/>
        <a:p>
          <a:endParaRPr lang="en-US"/>
        </a:p>
      </dgm:t>
    </dgm:pt>
    <dgm:pt modelId="{93D15266-AFE1-439D-B866-E367FA34EB4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Average net price</a:t>
          </a:r>
        </a:p>
      </dgm:t>
    </dgm:pt>
    <dgm:pt modelId="{7512858D-0AA3-4A7D-8D84-B618B12D4267}" type="parTrans" cxnId="{A5AE815E-66E7-4E7C-81C6-38F54BA209C9}">
      <dgm:prSet/>
      <dgm:spPr/>
      <dgm:t>
        <a:bodyPr/>
        <a:lstStyle/>
        <a:p>
          <a:endParaRPr lang="en-US"/>
        </a:p>
      </dgm:t>
    </dgm:pt>
    <dgm:pt modelId="{E472F380-9FC2-44A8-A032-F742358D2ED2}" type="sibTrans" cxnId="{A5AE815E-66E7-4E7C-81C6-38F54BA209C9}">
      <dgm:prSet/>
      <dgm:spPr/>
      <dgm:t>
        <a:bodyPr/>
        <a:lstStyle/>
        <a:p>
          <a:endParaRPr lang="en-US"/>
        </a:p>
      </dgm:t>
    </dgm:pt>
    <dgm:pt modelId="{A7B83351-940B-4652-A11C-B6DB1A1A75E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First-year retention rate</a:t>
          </a:r>
        </a:p>
      </dgm:t>
    </dgm:pt>
    <dgm:pt modelId="{6E7B8E1A-449E-49CE-853E-F39D2693B38A}" type="parTrans" cxnId="{DF02F893-3ED1-4CC1-B734-52AF454D971B}">
      <dgm:prSet/>
      <dgm:spPr/>
      <dgm:t>
        <a:bodyPr/>
        <a:lstStyle/>
        <a:p>
          <a:endParaRPr lang="en-US"/>
        </a:p>
      </dgm:t>
    </dgm:pt>
    <dgm:pt modelId="{AE749636-5965-4D64-9071-61CAF819AEE8}" type="sibTrans" cxnId="{DF02F893-3ED1-4CC1-B734-52AF454D971B}">
      <dgm:prSet/>
      <dgm:spPr/>
      <dgm:t>
        <a:bodyPr/>
        <a:lstStyle/>
        <a:p>
          <a:endParaRPr lang="en-US"/>
        </a:p>
      </dgm:t>
    </dgm:pt>
    <dgm:pt modelId="{D6DB95F2-D564-4E63-B441-0C410E13EB2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4-year graduation rate</a:t>
          </a:r>
        </a:p>
      </dgm:t>
    </dgm:pt>
    <dgm:pt modelId="{F767A0F4-3C98-4F87-B6C9-49722916AB49}" type="parTrans" cxnId="{D44FD89C-37E5-41AF-9DF9-2800994B124C}">
      <dgm:prSet/>
      <dgm:spPr/>
      <dgm:t>
        <a:bodyPr/>
        <a:lstStyle/>
        <a:p>
          <a:endParaRPr lang="en-US"/>
        </a:p>
      </dgm:t>
    </dgm:pt>
    <dgm:pt modelId="{9EEF9B83-A582-4516-A421-1DD5703AB577}" type="sibTrans" cxnId="{D44FD89C-37E5-41AF-9DF9-2800994B124C}">
      <dgm:prSet/>
      <dgm:spPr/>
      <dgm:t>
        <a:bodyPr/>
        <a:lstStyle/>
        <a:p>
          <a:endParaRPr lang="en-US"/>
        </a:p>
      </dgm:t>
    </dgm:pt>
    <dgm:pt modelId="{17AA8240-B142-40C5-B9BB-4CE5BB6B512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6-year graduation rate</a:t>
          </a:r>
        </a:p>
      </dgm:t>
    </dgm:pt>
    <dgm:pt modelId="{1C74E1AF-CF33-4E9C-8716-C71DB07999A4}" type="parTrans" cxnId="{031F3D19-143D-4E05-841F-A0ADDA44F799}">
      <dgm:prSet/>
      <dgm:spPr/>
      <dgm:t>
        <a:bodyPr/>
        <a:lstStyle/>
        <a:p>
          <a:endParaRPr lang="en-US"/>
        </a:p>
      </dgm:t>
    </dgm:pt>
    <dgm:pt modelId="{E225A7DC-A00D-4EC9-85B1-19DBF4BF152E}" type="sibTrans" cxnId="{031F3D19-143D-4E05-841F-A0ADDA44F799}">
      <dgm:prSet/>
      <dgm:spPr/>
      <dgm:t>
        <a:bodyPr/>
        <a:lstStyle/>
        <a:p>
          <a:endParaRPr lang="en-US"/>
        </a:p>
      </dgm:t>
    </dgm:pt>
    <dgm:pt modelId="{25210984-E60E-4725-AC43-083CB23F354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Number of students pursuing graduate degrees</a:t>
          </a:r>
        </a:p>
      </dgm:t>
    </dgm:pt>
    <dgm:pt modelId="{4B7889CD-C0F6-42BF-B580-865779D19C3F}" type="parTrans" cxnId="{94E3CF82-C498-4437-9400-FFA130FB8884}">
      <dgm:prSet/>
      <dgm:spPr/>
      <dgm:t>
        <a:bodyPr/>
        <a:lstStyle/>
        <a:p>
          <a:endParaRPr lang="en-US"/>
        </a:p>
      </dgm:t>
    </dgm:pt>
    <dgm:pt modelId="{D09E9928-F3FD-440C-82D6-09D12BBA50C7}" type="sibTrans" cxnId="{94E3CF82-C498-4437-9400-FFA130FB8884}">
      <dgm:prSet/>
      <dgm:spPr/>
      <dgm:t>
        <a:bodyPr/>
        <a:lstStyle/>
        <a:p>
          <a:endParaRPr lang="en-US"/>
        </a:p>
      </dgm:t>
    </dgm:pt>
    <dgm:pt modelId="{2818F909-0D03-4D20-8497-753A5A859D8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Average class size</a:t>
          </a:r>
        </a:p>
      </dgm:t>
    </dgm:pt>
    <dgm:pt modelId="{6F950F11-8776-4C36-91A4-012D075FD425}" type="parTrans" cxnId="{101BC2D2-C1D6-4509-B407-B3CB5155AAA6}">
      <dgm:prSet/>
      <dgm:spPr/>
      <dgm:t>
        <a:bodyPr/>
        <a:lstStyle/>
        <a:p>
          <a:endParaRPr lang="en-US"/>
        </a:p>
      </dgm:t>
    </dgm:pt>
    <dgm:pt modelId="{D83B915F-F841-4B06-A6B3-D450F222A115}" type="sibTrans" cxnId="{101BC2D2-C1D6-4509-B407-B3CB5155AAA6}">
      <dgm:prSet/>
      <dgm:spPr/>
      <dgm:t>
        <a:bodyPr/>
        <a:lstStyle/>
        <a:p>
          <a:endParaRPr lang="en-US"/>
        </a:p>
      </dgm:t>
    </dgm:pt>
    <dgm:pt modelId="{632C89F3-8BB0-4142-BD77-BE48477AA77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Student-faculty ratio</a:t>
          </a:r>
        </a:p>
      </dgm:t>
    </dgm:pt>
    <dgm:pt modelId="{6FA0D3D7-2095-44CC-B21E-B6728173A8A3}" type="parTrans" cxnId="{D0E9B925-4F29-41BF-AF4E-6F52FB337527}">
      <dgm:prSet/>
      <dgm:spPr/>
      <dgm:t>
        <a:bodyPr/>
        <a:lstStyle/>
        <a:p>
          <a:endParaRPr lang="en-US"/>
        </a:p>
      </dgm:t>
    </dgm:pt>
    <dgm:pt modelId="{F605B8D9-57F4-44D1-BA27-784EFD17C7B4}" type="sibTrans" cxnId="{D0E9B925-4F29-41BF-AF4E-6F52FB337527}">
      <dgm:prSet/>
      <dgm:spPr/>
      <dgm:t>
        <a:bodyPr/>
        <a:lstStyle/>
        <a:p>
          <a:endParaRPr lang="en-US"/>
        </a:p>
      </dgm:t>
    </dgm:pt>
    <dgm:pt modelId="{4664B6A9-E5B9-4EC9-BFFD-A0C720FEE6E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Percentage of faculty with terminal degrees</a:t>
          </a:r>
        </a:p>
      </dgm:t>
    </dgm:pt>
    <dgm:pt modelId="{0554EB94-3939-4A11-8D27-2A813829496F}" type="parTrans" cxnId="{CAF718A6-9D34-4A83-8FED-F38D2A9C0474}">
      <dgm:prSet/>
      <dgm:spPr/>
      <dgm:t>
        <a:bodyPr/>
        <a:lstStyle/>
        <a:p>
          <a:endParaRPr lang="en-US"/>
        </a:p>
      </dgm:t>
    </dgm:pt>
    <dgm:pt modelId="{56F5AED7-984B-430D-AD60-ED1D04CCDA7B}" type="sibTrans" cxnId="{CAF718A6-9D34-4A83-8FED-F38D2A9C0474}">
      <dgm:prSet/>
      <dgm:spPr/>
      <dgm:t>
        <a:bodyPr/>
        <a:lstStyle/>
        <a:p>
          <a:endParaRPr lang="en-US"/>
        </a:p>
      </dgm:t>
    </dgm:pt>
    <dgm:pt modelId="{EC764C2B-22E6-4479-AD3A-C34B891254B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Accreditation status (regional or program-specific)</a:t>
          </a:r>
        </a:p>
      </dgm:t>
    </dgm:pt>
    <dgm:pt modelId="{BEA67E1B-B675-49C2-AEEC-C103D982E5C0}" type="parTrans" cxnId="{091351FF-102D-4AD1-A965-BD1EA6E98F8C}">
      <dgm:prSet/>
      <dgm:spPr/>
      <dgm:t>
        <a:bodyPr/>
        <a:lstStyle/>
        <a:p>
          <a:endParaRPr lang="en-US"/>
        </a:p>
      </dgm:t>
    </dgm:pt>
    <dgm:pt modelId="{BDD70DEB-0156-486A-9841-927E767CD88A}" type="sibTrans" cxnId="{091351FF-102D-4AD1-A965-BD1EA6E98F8C}">
      <dgm:prSet/>
      <dgm:spPr/>
      <dgm:t>
        <a:bodyPr/>
        <a:lstStyle/>
        <a:p>
          <a:endParaRPr lang="en-US"/>
        </a:p>
      </dgm:t>
    </dgm:pt>
    <dgm:pt modelId="{1BB24AC0-F48C-4C7C-BA7D-A7CAD4ABBBF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Academic reputation among peer institutions</a:t>
          </a:r>
        </a:p>
      </dgm:t>
    </dgm:pt>
    <dgm:pt modelId="{1B19C3F9-DD19-4F16-B194-95A83E39BDF5}" type="parTrans" cxnId="{112110A0-076A-4A95-A1A8-F309075DB90E}">
      <dgm:prSet/>
      <dgm:spPr/>
      <dgm:t>
        <a:bodyPr/>
        <a:lstStyle/>
        <a:p>
          <a:endParaRPr lang="en-US"/>
        </a:p>
      </dgm:t>
    </dgm:pt>
    <dgm:pt modelId="{03014114-D0D6-4BC3-B8BC-696BDBA405F0}" type="sibTrans" cxnId="{112110A0-076A-4A95-A1A8-F309075DB90E}">
      <dgm:prSet/>
      <dgm:spPr/>
      <dgm:t>
        <a:bodyPr/>
        <a:lstStyle/>
        <a:p>
          <a:endParaRPr lang="en-US"/>
        </a:p>
      </dgm:t>
    </dgm:pt>
    <dgm:pt modelId="{D665E9AD-8664-461B-A79C-B83EED2A253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Course availability (ease of getting classes needed)</a:t>
          </a:r>
        </a:p>
      </dgm:t>
    </dgm:pt>
    <dgm:pt modelId="{F1EEC1CE-225C-48BD-82B3-408641667666}" type="parTrans" cxnId="{3ED84E66-1FAD-482B-9544-705BFACAD7F5}">
      <dgm:prSet/>
      <dgm:spPr/>
      <dgm:t>
        <a:bodyPr/>
        <a:lstStyle/>
        <a:p>
          <a:endParaRPr lang="en-US"/>
        </a:p>
      </dgm:t>
    </dgm:pt>
    <dgm:pt modelId="{6260A206-7A12-4073-98B3-306ABDFD9641}" type="sibTrans" cxnId="{3ED84E66-1FAD-482B-9544-705BFACAD7F5}">
      <dgm:prSet/>
      <dgm:spPr/>
      <dgm:t>
        <a:bodyPr/>
        <a:lstStyle/>
        <a:p>
          <a:endParaRPr lang="en-US"/>
        </a:p>
      </dgm:t>
    </dgm:pt>
    <dgm:pt modelId="{4B2BB71F-93B2-43A4-AB31-74541697513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Honors program participation</a:t>
          </a:r>
        </a:p>
      </dgm:t>
    </dgm:pt>
    <dgm:pt modelId="{8FC2C4D5-9122-4876-AC82-EEA7EFB17C6F}" type="parTrans" cxnId="{9E1081C2-BCB5-45FE-8012-3949339B7993}">
      <dgm:prSet/>
      <dgm:spPr/>
      <dgm:t>
        <a:bodyPr/>
        <a:lstStyle/>
        <a:p>
          <a:endParaRPr lang="en-US"/>
        </a:p>
      </dgm:t>
    </dgm:pt>
    <dgm:pt modelId="{FE47DCA3-3879-45AB-991D-090CD8DC9D42}" type="sibTrans" cxnId="{9E1081C2-BCB5-45FE-8012-3949339B7993}">
      <dgm:prSet/>
      <dgm:spPr/>
      <dgm:t>
        <a:bodyPr/>
        <a:lstStyle/>
        <a:p>
          <a:endParaRPr lang="en-US"/>
        </a:p>
      </dgm:t>
    </dgm:pt>
    <dgm:pt modelId="{810A01B7-8E4A-4778-9805-15BC1914DB9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Undergraduate research opportunities</a:t>
          </a:r>
        </a:p>
      </dgm:t>
    </dgm:pt>
    <dgm:pt modelId="{C4AEB1D6-DC44-4259-977E-CCEF85A937AA}" type="parTrans" cxnId="{7D424EE2-F611-483C-AAEC-5260E8C0E055}">
      <dgm:prSet/>
      <dgm:spPr/>
      <dgm:t>
        <a:bodyPr/>
        <a:lstStyle/>
        <a:p>
          <a:endParaRPr lang="en-US"/>
        </a:p>
      </dgm:t>
    </dgm:pt>
    <dgm:pt modelId="{40C4269C-2934-4849-A11C-C27E464E9F45}" type="sibTrans" cxnId="{7D424EE2-F611-483C-AAEC-5260E8C0E055}">
      <dgm:prSet/>
      <dgm:spPr/>
      <dgm:t>
        <a:bodyPr/>
        <a:lstStyle/>
        <a:p>
          <a:endParaRPr lang="en-US"/>
        </a:p>
      </dgm:t>
    </dgm:pt>
    <dgm:pt modelId="{488B412D-3F44-408C-A205-66DFCF8F462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Average federal student loan debt at graduation</a:t>
          </a:r>
        </a:p>
      </dgm:t>
    </dgm:pt>
    <dgm:pt modelId="{910D5675-D18F-4965-A414-1BA1747693B8}" type="parTrans" cxnId="{825C983C-4220-40C3-989C-B9DE75157CD7}">
      <dgm:prSet/>
      <dgm:spPr/>
      <dgm:t>
        <a:bodyPr/>
        <a:lstStyle/>
        <a:p>
          <a:endParaRPr lang="en-US"/>
        </a:p>
      </dgm:t>
    </dgm:pt>
    <dgm:pt modelId="{B17BFD39-5A9E-4806-8E25-7D165ED599BD}" type="sibTrans" cxnId="{825C983C-4220-40C3-989C-B9DE75157CD7}">
      <dgm:prSet/>
      <dgm:spPr/>
      <dgm:t>
        <a:bodyPr/>
        <a:lstStyle/>
        <a:p>
          <a:endParaRPr lang="en-US"/>
        </a:p>
      </dgm:t>
    </dgm:pt>
    <dgm:pt modelId="{30068791-6340-4489-9FA7-0B4163728CE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Percent of students graduating with debt</a:t>
          </a:r>
        </a:p>
      </dgm:t>
    </dgm:pt>
    <dgm:pt modelId="{2A4B4788-A8B5-4B35-ABE6-8A33B07C2788}" type="parTrans" cxnId="{EE4CA162-4595-477E-A224-DC32298CB45F}">
      <dgm:prSet/>
      <dgm:spPr/>
      <dgm:t>
        <a:bodyPr/>
        <a:lstStyle/>
        <a:p>
          <a:endParaRPr lang="en-US"/>
        </a:p>
      </dgm:t>
    </dgm:pt>
    <dgm:pt modelId="{49122D91-D80F-44C1-AD59-41C9D2039480}" type="sibTrans" cxnId="{EE4CA162-4595-477E-A224-DC32298CB45F}">
      <dgm:prSet/>
      <dgm:spPr/>
      <dgm:t>
        <a:bodyPr/>
        <a:lstStyle/>
        <a:p>
          <a:endParaRPr lang="en-US"/>
        </a:p>
      </dgm:t>
    </dgm:pt>
    <dgm:pt modelId="{E63217D4-A4A9-417F-B1F4-EA30A3F9E00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Percent of students receiving need-based aid</a:t>
          </a:r>
        </a:p>
      </dgm:t>
    </dgm:pt>
    <dgm:pt modelId="{48D7D7DB-DA05-4317-9B19-FDF24E7DD386}" type="parTrans" cxnId="{7B72B132-D9D5-4068-9FAE-3016D7D6680D}">
      <dgm:prSet/>
      <dgm:spPr/>
      <dgm:t>
        <a:bodyPr/>
        <a:lstStyle/>
        <a:p>
          <a:endParaRPr lang="en-US"/>
        </a:p>
      </dgm:t>
    </dgm:pt>
    <dgm:pt modelId="{0D2FC8CA-2DC0-42AC-84FB-B0D1DAB51D8E}" type="sibTrans" cxnId="{7B72B132-D9D5-4068-9FAE-3016D7D6680D}">
      <dgm:prSet/>
      <dgm:spPr/>
      <dgm:t>
        <a:bodyPr/>
        <a:lstStyle/>
        <a:p>
          <a:endParaRPr lang="en-US"/>
        </a:p>
      </dgm:t>
    </dgm:pt>
    <dgm:pt modelId="{03C8CB9A-A0DA-4198-8C0C-F83B59C0D7A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Percent of need met for financial aid applicants</a:t>
          </a:r>
        </a:p>
      </dgm:t>
    </dgm:pt>
    <dgm:pt modelId="{26AC788B-97AE-4A8C-8E9D-2C974EB79C04}" type="parTrans" cxnId="{2D459F1B-7D97-4E88-922A-1E52ECBE1F44}">
      <dgm:prSet/>
      <dgm:spPr/>
      <dgm:t>
        <a:bodyPr/>
        <a:lstStyle/>
        <a:p>
          <a:endParaRPr lang="en-US"/>
        </a:p>
      </dgm:t>
    </dgm:pt>
    <dgm:pt modelId="{DE121A10-2873-4546-842E-A4C2E7CC3CF1}" type="sibTrans" cxnId="{2D459F1B-7D97-4E88-922A-1E52ECBE1F44}">
      <dgm:prSet/>
      <dgm:spPr/>
      <dgm:t>
        <a:bodyPr/>
        <a:lstStyle/>
        <a:p>
          <a:endParaRPr lang="en-US"/>
        </a:p>
      </dgm:t>
    </dgm:pt>
    <dgm:pt modelId="{EB18A881-F5DF-4B89-90E3-2B1B44809CE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Return on investment (ROI) after graduation</a:t>
          </a:r>
        </a:p>
      </dgm:t>
    </dgm:pt>
    <dgm:pt modelId="{75CA4423-4840-4D6B-81DE-287902A7BF81}" type="parTrans" cxnId="{70186C54-9E00-4ECA-8FEC-F005487578BC}">
      <dgm:prSet/>
      <dgm:spPr/>
      <dgm:t>
        <a:bodyPr/>
        <a:lstStyle/>
        <a:p>
          <a:endParaRPr lang="en-US"/>
        </a:p>
      </dgm:t>
    </dgm:pt>
    <dgm:pt modelId="{68C5C09F-06B0-4F20-9D7E-45A41DFBC165}" type="sibTrans" cxnId="{70186C54-9E00-4ECA-8FEC-F005487578BC}">
      <dgm:prSet/>
      <dgm:spPr/>
      <dgm:t>
        <a:bodyPr/>
        <a:lstStyle/>
        <a:p>
          <a:endParaRPr lang="en-US"/>
        </a:p>
      </dgm:t>
    </dgm:pt>
    <dgm:pt modelId="{EFCE1311-8A77-49C5-8727-02EDE904C5C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Median alumni salary 10 years post-graduation</a:t>
          </a:r>
        </a:p>
      </dgm:t>
    </dgm:pt>
    <dgm:pt modelId="{AC5896D2-CF5E-4C93-9425-A66453DDC0DD}" type="parTrans" cxnId="{6F57FD27-AA27-4930-AFF1-46C31AB342CC}">
      <dgm:prSet/>
      <dgm:spPr/>
      <dgm:t>
        <a:bodyPr/>
        <a:lstStyle/>
        <a:p>
          <a:endParaRPr lang="en-US"/>
        </a:p>
      </dgm:t>
    </dgm:pt>
    <dgm:pt modelId="{280BC1DF-4A9C-4D6E-A319-24BB32EDCE76}" type="sibTrans" cxnId="{6F57FD27-AA27-4930-AFF1-46C31AB342CC}">
      <dgm:prSet/>
      <dgm:spPr/>
      <dgm:t>
        <a:bodyPr/>
        <a:lstStyle/>
        <a:p>
          <a:endParaRPr lang="en-US"/>
        </a:p>
      </dgm:t>
    </dgm:pt>
    <dgm:pt modelId="{43BD1725-8661-4B4D-9BEE-5E623FCCC28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Tuition and fees</a:t>
          </a:r>
        </a:p>
      </dgm:t>
    </dgm:pt>
    <dgm:pt modelId="{ACB7DCC5-0443-43A3-8D6D-B19C6C5A9F3D}" type="parTrans" cxnId="{C00DE03E-CCD4-4622-BC09-7B488F7BFD19}">
      <dgm:prSet/>
      <dgm:spPr/>
      <dgm:t>
        <a:bodyPr/>
        <a:lstStyle/>
        <a:p>
          <a:endParaRPr lang="en-US"/>
        </a:p>
      </dgm:t>
    </dgm:pt>
    <dgm:pt modelId="{D6CF44B4-D407-47E0-9F93-3FF3B374E4F0}" type="sibTrans" cxnId="{C00DE03E-CCD4-4622-BC09-7B488F7BFD19}">
      <dgm:prSet/>
      <dgm:spPr/>
      <dgm:t>
        <a:bodyPr/>
        <a:lstStyle/>
        <a:p>
          <a:endParaRPr lang="en-US"/>
        </a:p>
      </dgm:t>
    </dgm:pt>
    <dgm:pt modelId="{D46F3131-DCBE-4365-9626-9ABB174A922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Availability of work-study jobs</a:t>
          </a:r>
        </a:p>
      </dgm:t>
    </dgm:pt>
    <dgm:pt modelId="{CCBDA2B6-A83C-4895-9184-844A94C44E3E}" type="parTrans" cxnId="{8BF4EA4D-2000-4FA9-9A29-694BBF31484C}">
      <dgm:prSet/>
      <dgm:spPr/>
      <dgm:t>
        <a:bodyPr/>
        <a:lstStyle/>
        <a:p>
          <a:endParaRPr lang="en-US"/>
        </a:p>
      </dgm:t>
    </dgm:pt>
    <dgm:pt modelId="{FF2F2D98-7BB2-4DF3-8332-2A8E8A954323}" type="sibTrans" cxnId="{8BF4EA4D-2000-4FA9-9A29-694BBF31484C}">
      <dgm:prSet/>
      <dgm:spPr/>
      <dgm:t>
        <a:bodyPr/>
        <a:lstStyle/>
        <a:p>
          <a:endParaRPr lang="en-US"/>
        </a:p>
      </dgm:t>
    </dgm:pt>
    <dgm:pt modelId="{3D13D763-D73E-4BF1-9808-A3E6645F7DD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Pell Grant recipient graduation rate</a:t>
          </a:r>
        </a:p>
      </dgm:t>
    </dgm:pt>
    <dgm:pt modelId="{7A046841-40FD-4496-95D8-B4A05FBE36D2}" type="parTrans" cxnId="{AA0092FD-91ED-4D2A-8EFA-D757C3CE6D12}">
      <dgm:prSet/>
      <dgm:spPr/>
      <dgm:t>
        <a:bodyPr/>
        <a:lstStyle/>
        <a:p>
          <a:endParaRPr lang="en-US"/>
        </a:p>
      </dgm:t>
    </dgm:pt>
    <dgm:pt modelId="{121438CF-2FB6-43FE-B433-9957C10B75F1}" type="sibTrans" cxnId="{AA0092FD-91ED-4D2A-8EFA-D757C3CE6D12}">
      <dgm:prSet/>
      <dgm:spPr/>
      <dgm:t>
        <a:bodyPr/>
        <a:lstStyle/>
        <a:p>
          <a:endParaRPr lang="en-US"/>
        </a:p>
      </dgm:t>
    </dgm:pt>
    <dgm:pt modelId="{B178DEC4-59A1-429E-92F4-42917CB92DF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Out-of-pocket cost for low-income families</a:t>
          </a:r>
        </a:p>
      </dgm:t>
    </dgm:pt>
    <dgm:pt modelId="{86C2A841-358F-4821-9A9C-DDFFE3A106F8}" type="parTrans" cxnId="{015B5744-502F-41C7-8E26-9C45A65E1B9D}">
      <dgm:prSet/>
      <dgm:spPr/>
      <dgm:t>
        <a:bodyPr/>
        <a:lstStyle/>
        <a:p>
          <a:endParaRPr lang="en-US"/>
        </a:p>
      </dgm:t>
    </dgm:pt>
    <dgm:pt modelId="{E198BED4-9A87-455B-BA94-F4778CD019A4}" type="sibTrans" cxnId="{015B5744-502F-41C7-8E26-9C45A65E1B9D}">
      <dgm:prSet/>
      <dgm:spPr/>
      <dgm:t>
        <a:bodyPr/>
        <a:lstStyle/>
        <a:p>
          <a:endParaRPr lang="en-US"/>
        </a:p>
      </dgm:t>
    </dgm:pt>
    <dgm:pt modelId="{476108AA-FA1F-469E-8026-054C422EADDD}">
      <dgm:prSet/>
      <dgm:spPr/>
      <dgm:t>
        <a:bodyPr/>
        <a:lstStyle/>
        <a:p>
          <a:pPr>
            <a:buNone/>
          </a:pPr>
          <a:r>
            <a:rPr lang="en-US" b="1" dirty="0"/>
            <a:t>Student Success &amp; Support</a:t>
          </a:r>
        </a:p>
      </dgm:t>
    </dgm:pt>
    <dgm:pt modelId="{40776B18-143B-4710-9602-07105FA1FC2F}" type="parTrans" cxnId="{1A1842F8-3736-494A-B7E6-116E805FF749}">
      <dgm:prSet/>
      <dgm:spPr/>
      <dgm:t>
        <a:bodyPr/>
        <a:lstStyle/>
        <a:p>
          <a:endParaRPr lang="en-US"/>
        </a:p>
      </dgm:t>
    </dgm:pt>
    <dgm:pt modelId="{656C3471-F483-4398-A7AC-76A95E9D86A9}" type="sibTrans" cxnId="{1A1842F8-3736-494A-B7E6-116E805FF749}">
      <dgm:prSet/>
      <dgm:spPr/>
      <dgm:t>
        <a:bodyPr/>
        <a:lstStyle/>
        <a:p>
          <a:endParaRPr lang="en-US"/>
        </a:p>
      </dgm:t>
    </dgm:pt>
    <dgm:pt modelId="{7FC63F00-9487-4856-B757-562A239FA56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Advising quality</a:t>
          </a:r>
        </a:p>
      </dgm:t>
    </dgm:pt>
    <dgm:pt modelId="{A3915940-A181-42DD-870F-B52E63E3F1A5}" type="parTrans" cxnId="{E4E890E7-C76E-457C-94D1-EF4D02EAC2FA}">
      <dgm:prSet/>
      <dgm:spPr/>
      <dgm:t>
        <a:bodyPr/>
        <a:lstStyle/>
        <a:p>
          <a:endParaRPr lang="en-US"/>
        </a:p>
      </dgm:t>
    </dgm:pt>
    <dgm:pt modelId="{5D1DE1E3-6452-4FC7-B020-0E839AC33C50}" type="sibTrans" cxnId="{E4E890E7-C76E-457C-94D1-EF4D02EAC2FA}">
      <dgm:prSet/>
      <dgm:spPr/>
      <dgm:t>
        <a:bodyPr/>
        <a:lstStyle/>
        <a:p>
          <a:endParaRPr lang="en-US"/>
        </a:p>
      </dgm:t>
    </dgm:pt>
    <dgm:pt modelId="{2428B73B-261F-45F7-A408-18953417EEE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Career services satisfaction</a:t>
          </a:r>
        </a:p>
      </dgm:t>
    </dgm:pt>
    <dgm:pt modelId="{9A125234-B133-43C9-A000-3EF348324C09}" type="parTrans" cxnId="{C9AD830D-8185-453E-A0D4-CEDADFEFB9B6}">
      <dgm:prSet/>
      <dgm:spPr/>
      <dgm:t>
        <a:bodyPr/>
        <a:lstStyle/>
        <a:p>
          <a:endParaRPr lang="en-US"/>
        </a:p>
      </dgm:t>
    </dgm:pt>
    <dgm:pt modelId="{C34DE8AA-CD09-4362-BE5C-2DBF457D764B}" type="sibTrans" cxnId="{C9AD830D-8185-453E-A0D4-CEDADFEFB9B6}">
      <dgm:prSet/>
      <dgm:spPr/>
      <dgm:t>
        <a:bodyPr/>
        <a:lstStyle/>
        <a:p>
          <a:endParaRPr lang="en-US"/>
        </a:p>
      </dgm:t>
    </dgm:pt>
    <dgm:pt modelId="{C0E0B768-01C1-4C65-85CC-1D18E467361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Internship participation rate</a:t>
          </a:r>
        </a:p>
      </dgm:t>
    </dgm:pt>
    <dgm:pt modelId="{8220506D-D0DE-44A6-BCAD-064CEB043BB2}" type="parTrans" cxnId="{8E13CA85-26D4-45AD-9F48-E44B800D3633}">
      <dgm:prSet/>
      <dgm:spPr/>
      <dgm:t>
        <a:bodyPr/>
        <a:lstStyle/>
        <a:p>
          <a:endParaRPr lang="en-US"/>
        </a:p>
      </dgm:t>
    </dgm:pt>
    <dgm:pt modelId="{15661C3E-5A88-4B50-9500-CA2A26425F72}" type="sibTrans" cxnId="{8E13CA85-26D4-45AD-9F48-E44B800D3633}">
      <dgm:prSet/>
      <dgm:spPr/>
      <dgm:t>
        <a:bodyPr/>
        <a:lstStyle/>
        <a:p>
          <a:endParaRPr lang="en-US"/>
        </a:p>
      </dgm:t>
    </dgm:pt>
    <dgm:pt modelId="{3172F0D9-635E-406F-900B-025185C1A60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Job placement rate within 6 months of graduation</a:t>
          </a:r>
        </a:p>
      </dgm:t>
    </dgm:pt>
    <dgm:pt modelId="{D9F32557-3086-47FC-98CD-37F948C2C323}" type="parTrans" cxnId="{F02750E6-3031-45EC-ADF6-37B49AB5E563}">
      <dgm:prSet/>
      <dgm:spPr/>
      <dgm:t>
        <a:bodyPr/>
        <a:lstStyle/>
        <a:p>
          <a:endParaRPr lang="en-US"/>
        </a:p>
      </dgm:t>
    </dgm:pt>
    <dgm:pt modelId="{9B11D285-4B33-47C0-9716-5B1901A6E9C1}" type="sibTrans" cxnId="{F02750E6-3031-45EC-ADF6-37B49AB5E563}">
      <dgm:prSet/>
      <dgm:spPr/>
      <dgm:t>
        <a:bodyPr/>
        <a:lstStyle/>
        <a:p>
          <a:endParaRPr lang="en-US"/>
        </a:p>
      </dgm:t>
    </dgm:pt>
    <dgm:pt modelId="{4616E743-2DBE-4D5C-B245-BD52A52197D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Participation in mentoring programs</a:t>
          </a:r>
        </a:p>
      </dgm:t>
    </dgm:pt>
    <dgm:pt modelId="{DE58B960-E7BD-4275-91E0-8845085C52FD}" type="parTrans" cxnId="{C05761A1-33A1-4147-A860-4AFFA30A0827}">
      <dgm:prSet/>
      <dgm:spPr/>
      <dgm:t>
        <a:bodyPr/>
        <a:lstStyle/>
        <a:p>
          <a:endParaRPr lang="en-US"/>
        </a:p>
      </dgm:t>
    </dgm:pt>
    <dgm:pt modelId="{79AFC555-9D01-4593-90AF-3D563AA5A117}" type="sibTrans" cxnId="{C05761A1-33A1-4147-A860-4AFFA30A0827}">
      <dgm:prSet/>
      <dgm:spPr/>
      <dgm:t>
        <a:bodyPr/>
        <a:lstStyle/>
        <a:p>
          <a:endParaRPr lang="en-US"/>
        </a:p>
      </dgm:t>
    </dgm:pt>
    <dgm:pt modelId="{119F25DA-410E-4C83-869D-55AF05AB6B0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Support services for first-generation students</a:t>
          </a:r>
        </a:p>
      </dgm:t>
    </dgm:pt>
    <dgm:pt modelId="{15F91986-5553-48DE-8F13-E8E03F9A3F12}" type="parTrans" cxnId="{40F56F81-DA31-4252-977F-92CE72184E7B}">
      <dgm:prSet/>
      <dgm:spPr/>
      <dgm:t>
        <a:bodyPr/>
        <a:lstStyle/>
        <a:p>
          <a:endParaRPr lang="en-US"/>
        </a:p>
      </dgm:t>
    </dgm:pt>
    <dgm:pt modelId="{A6352B12-040B-4E12-8C48-E82EBD82DADF}" type="sibTrans" cxnId="{40F56F81-DA31-4252-977F-92CE72184E7B}">
      <dgm:prSet/>
      <dgm:spPr/>
      <dgm:t>
        <a:bodyPr/>
        <a:lstStyle/>
        <a:p>
          <a:endParaRPr lang="en-US"/>
        </a:p>
      </dgm:t>
    </dgm:pt>
    <dgm:pt modelId="{8FC6B9C6-A764-4698-A8C2-45B15493FE7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Availability of mental health resources</a:t>
          </a:r>
        </a:p>
      </dgm:t>
    </dgm:pt>
    <dgm:pt modelId="{DA8A23FE-F2D7-4F02-9934-D52C1AA47888}" type="parTrans" cxnId="{845501C7-B1F1-4154-A3A9-8DEEC6B0178C}">
      <dgm:prSet/>
      <dgm:spPr/>
      <dgm:t>
        <a:bodyPr/>
        <a:lstStyle/>
        <a:p>
          <a:endParaRPr lang="en-US"/>
        </a:p>
      </dgm:t>
    </dgm:pt>
    <dgm:pt modelId="{EB0E03EE-B92A-4AA8-B9BB-3494F2D590C6}" type="sibTrans" cxnId="{845501C7-B1F1-4154-A3A9-8DEEC6B0178C}">
      <dgm:prSet/>
      <dgm:spPr/>
      <dgm:t>
        <a:bodyPr/>
        <a:lstStyle/>
        <a:p>
          <a:endParaRPr lang="en-US"/>
        </a:p>
      </dgm:t>
    </dgm:pt>
    <dgm:pt modelId="{9448C123-AA6A-4BD4-AEFB-D5E667EB084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Counseling center utilization</a:t>
          </a:r>
        </a:p>
      </dgm:t>
    </dgm:pt>
    <dgm:pt modelId="{4CD24B8C-B4F5-455E-BBE6-CBF558B98EAD}" type="parTrans" cxnId="{19AEE270-BA76-48E6-AD8F-EA874D231D6B}">
      <dgm:prSet/>
      <dgm:spPr/>
      <dgm:t>
        <a:bodyPr/>
        <a:lstStyle/>
        <a:p>
          <a:endParaRPr lang="en-US"/>
        </a:p>
      </dgm:t>
    </dgm:pt>
    <dgm:pt modelId="{4F67C21E-9C3E-47A8-A90F-715745EB79EA}" type="sibTrans" cxnId="{19AEE270-BA76-48E6-AD8F-EA874D231D6B}">
      <dgm:prSet/>
      <dgm:spPr/>
      <dgm:t>
        <a:bodyPr/>
        <a:lstStyle/>
        <a:p>
          <a:endParaRPr lang="en-US"/>
        </a:p>
      </dgm:t>
    </dgm:pt>
    <dgm:pt modelId="{1BCF05AA-F676-4E29-9B85-F828F37AB7C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Disability services access</a:t>
          </a:r>
        </a:p>
      </dgm:t>
    </dgm:pt>
    <dgm:pt modelId="{C758EAE7-B1FC-4A66-A067-A7E89C630DD7}" type="parTrans" cxnId="{A47CAC7B-BD23-4A76-8B57-FE3C044F7926}">
      <dgm:prSet/>
      <dgm:spPr/>
      <dgm:t>
        <a:bodyPr/>
        <a:lstStyle/>
        <a:p>
          <a:endParaRPr lang="en-US"/>
        </a:p>
      </dgm:t>
    </dgm:pt>
    <dgm:pt modelId="{6EC7D0F2-1661-457A-8CAC-B52E76333D95}" type="sibTrans" cxnId="{A47CAC7B-BD23-4A76-8B57-FE3C044F7926}">
      <dgm:prSet/>
      <dgm:spPr/>
      <dgm:t>
        <a:bodyPr/>
        <a:lstStyle/>
        <a:p>
          <a:endParaRPr lang="en-US"/>
        </a:p>
      </dgm:t>
    </dgm:pt>
    <dgm:pt modelId="{DAC6C9CC-64AF-42DF-A7E1-3966F56CC53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Participation in learning communities or LLCs</a:t>
          </a:r>
        </a:p>
      </dgm:t>
    </dgm:pt>
    <dgm:pt modelId="{2B9B6D2A-F46D-4F19-BAD8-7FD7216295F4}" type="parTrans" cxnId="{EBAAC45A-8BC3-47DE-B72A-5F955F5B595C}">
      <dgm:prSet/>
      <dgm:spPr/>
      <dgm:t>
        <a:bodyPr/>
        <a:lstStyle/>
        <a:p>
          <a:endParaRPr lang="en-US"/>
        </a:p>
      </dgm:t>
    </dgm:pt>
    <dgm:pt modelId="{539B6113-E7B9-4D28-AE2A-9E2E0B32E6CA}" type="sibTrans" cxnId="{EBAAC45A-8BC3-47DE-B72A-5F955F5B595C}">
      <dgm:prSet/>
      <dgm:spPr/>
      <dgm:t>
        <a:bodyPr/>
        <a:lstStyle/>
        <a:p>
          <a:endParaRPr lang="en-US"/>
        </a:p>
      </dgm:t>
    </dgm:pt>
    <dgm:pt modelId="{CD5D6024-BECF-46C0-8E82-A7F944A7555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Study abroad participation</a:t>
          </a:r>
        </a:p>
      </dgm:t>
    </dgm:pt>
    <dgm:pt modelId="{41392194-7683-4CED-AD69-CAA744A5FA32}" type="parTrans" cxnId="{1DFAF368-21F4-48CA-923D-00FF8206768B}">
      <dgm:prSet/>
      <dgm:spPr/>
      <dgm:t>
        <a:bodyPr/>
        <a:lstStyle/>
        <a:p>
          <a:endParaRPr lang="en-US"/>
        </a:p>
      </dgm:t>
    </dgm:pt>
    <dgm:pt modelId="{83478036-9FBF-43CD-A74A-9D29BE298CFD}" type="sibTrans" cxnId="{1DFAF368-21F4-48CA-923D-00FF8206768B}">
      <dgm:prSet/>
      <dgm:spPr/>
      <dgm:t>
        <a:bodyPr/>
        <a:lstStyle/>
        <a:p>
          <a:endParaRPr lang="en-US"/>
        </a:p>
      </dgm:t>
    </dgm:pt>
    <dgm:pt modelId="{26F38569-113C-4508-9804-D26698013E5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Undergraduate leadership program enrollment</a:t>
          </a:r>
        </a:p>
      </dgm:t>
    </dgm:pt>
    <dgm:pt modelId="{8D74A222-A794-45A0-9B43-307C3E11156A}" type="parTrans" cxnId="{44501BD1-9BA6-4E2E-8A11-EEA006DD27C0}">
      <dgm:prSet/>
      <dgm:spPr/>
      <dgm:t>
        <a:bodyPr/>
        <a:lstStyle/>
        <a:p>
          <a:endParaRPr lang="en-US"/>
        </a:p>
      </dgm:t>
    </dgm:pt>
    <dgm:pt modelId="{C05C18D9-F46F-42CA-BA7F-DE887C879C37}" type="sibTrans" cxnId="{44501BD1-9BA6-4E2E-8A11-EEA006DD27C0}">
      <dgm:prSet/>
      <dgm:spPr/>
      <dgm:t>
        <a:bodyPr/>
        <a:lstStyle/>
        <a:p>
          <a:endParaRPr lang="en-US"/>
        </a:p>
      </dgm:t>
    </dgm:pt>
    <dgm:pt modelId="{D9C14888-4A60-4A2C-A709-DDE2FCCE004C}">
      <dgm:prSet/>
      <dgm:spPr/>
      <dgm:t>
        <a:bodyPr/>
        <a:lstStyle/>
        <a:p>
          <a:pPr>
            <a:buNone/>
          </a:pPr>
          <a:r>
            <a:rPr lang="en-US" b="1" dirty="0"/>
            <a:t>Diversity &amp; Inclusion</a:t>
          </a:r>
        </a:p>
      </dgm:t>
    </dgm:pt>
    <dgm:pt modelId="{C534DF01-3D87-4088-8821-B76F31F22541}" type="parTrans" cxnId="{5FC7CCA1-2393-4923-A3BD-067FFD6036BB}">
      <dgm:prSet/>
      <dgm:spPr/>
      <dgm:t>
        <a:bodyPr/>
        <a:lstStyle/>
        <a:p>
          <a:endParaRPr lang="en-US"/>
        </a:p>
      </dgm:t>
    </dgm:pt>
    <dgm:pt modelId="{C7AF5594-1406-45A2-98E4-5231E32103DB}" type="sibTrans" cxnId="{5FC7CCA1-2393-4923-A3BD-067FFD6036BB}">
      <dgm:prSet/>
      <dgm:spPr/>
      <dgm:t>
        <a:bodyPr/>
        <a:lstStyle/>
        <a:p>
          <a:endParaRPr lang="en-US"/>
        </a:p>
      </dgm:t>
    </dgm:pt>
    <dgm:pt modelId="{CCB8C5A4-19EF-44E4-8FE1-83197FBBF57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Racial/ethnic diversity of student body</a:t>
          </a:r>
        </a:p>
      </dgm:t>
    </dgm:pt>
    <dgm:pt modelId="{9CA478A8-8650-4DB3-8B21-3D119C1AB499}" type="parTrans" cxnId="{FA81A359-6399-4684-BEE1-06BA3EDFD9FE}">
      <dgm:prSet/>
      <dgm:spPr/>
      <dgm:t>
        <a:bodyPr/>
        <a:lstStyle/>
        <a:p>
          <a:endParaRPr lang="en-US"/>
        </a:p>
      </dgm:t>
    </dgm:pt>
    <dgm:pt modelId="{D479CD93-91C0-4A6C-B6C1-3F89F7165ED8}" type="sibTrans" cxnId="{FA81A359-6399-4684-BEE1-06BA3EDFD9FE}">
      <dgm:prSet/>
      <dgm:spPr/>
      <dgm:t>
        <a:bodyPr/>
        <a:lstStyle/>
        <a:p>
          <a:endParaRPr lang="en-US"/>
        </a:p>
      </dgm:t>
    </dgm:pt>
    <dgm:pt modelId="{CF5AF7B2-8C99-4821-9DF4-1CCC7B6F439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International student enrollment</a:t>
          </a:r>
        </a:p>
      </dgm:t>
    </dgm:pt>
    <dgm:pt modelId="{06151F55-5C7F-43A8-8F31-E66CBE9D2CD6}" type="parTrans" cxnId="{8FDE0BE5-0585-441C-A944-A0C6DF6F8CAC}">
      <dgm:prSet/>
      <dgm:spPr/>
      <dgm:t>
        <a:bodyPr/>
        <a:lstStyle/>
        <a:p>
          <a:endParaRPr lang="en-US"/>
        </a:p>
      </dgm:t>
    </dgm:pt>
    <dgm:pt modelId="{3F37F7B9-06AA-43CE-9F79-97635D969D85}" type="sibTrans" cxnId="{8FDE0BE5-0585-441C-A944-A0C6DF6F8CAC}">
      <dgm:prSet/>
      <dgm:spPr/>
      <dgm:t>
        <a:bodyPr/>
        <a:lstStyle/>
        <a:p>
          <a:endParaRPr lang="en-US"/>
        </a:p>
      </dgm:t>
    </dgm:pt>
    <dgm:pt modelId="{6F2DE0CD-0310-4925-8615-C12EC743B77C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Gender diversity</a:t>
          </a:r>
        </a:p>
      </dgm:t>
    </dgm:pt>
    <dgm:pt modelId="{4DC86EE3-A98F-484C-ABA0-A71BE722EA14}" type="parTrans" cxnId="{99CB9680-A1AC-42D1-AFEE-49575305D403}">
      <dgm:prSet/>
      <dgm:spPr/>
      <dgm:t>
        <a:bodyPr/>
        <a:lstStyle/>
        <a:p>
          <a:endParaRPr lang="en-US"/>
        </a:p>
      </dgm:t>
    </dgm:pt>
    <dgm:pt modelId="{E4119429-3AC6-4BF2-A8CE-E387AB9A8343}" type="sibTrans" cxnId="{99CB9680-A1AC-42D1-AFEE-49575305D403}">
      <dgm:prSet/>
      <dgm:spPr/>
      <dgm:t>
        <a:bodyPr/>
        <a:lstStyle/>
        <a:p>
          <a:endParaRPr lang="en-US"/>
        </a:p>
      </dgm:t>
    </dgm:pt>
    <dgm:pt modelId="{16229CAC-6C3C-48B7-8B32-AAE20C789C4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LGBTQ+ inclusion policies and support</a:t>
          </a:r>
        </a:p>
      </dgm:t>
    </dgm:pt>
    <dgm:pt modelId="{DE0C0E57-22CD-4904-864D-0B93FE81A60D}" type="parTrans" cxnId="{40B7A3CE-345C-4DFD-A09E-D1BCF48C06D0}">
      <dgm:prSet/>
      <dgm:spPr/>
      <dgm:t>
        <a:bodyPr/>
        <a:lstStyle/>
        <a:p>
          <a:endParaRPr lang="en-US"/>
        </a:p>
      </dgm:t>
    </dgm:pt>
    <dgm:pt modelId="{AE79E208-1AC2-4916-979C-E0A07DCA71DB}" type="sibTrans" cxnId="{40B7A3CE-345C-4DFD-A09E-D1BCF48C06D0}">
      <dgm:prSet/>
      <dgm:spPr/>
      <dgm:t>
        <a:bodyPr/>
        <a:lstStyle/>
        <a:p>
          <a:endParaRPr lang="en-US"/>
        </a:p>
      </dgm:t>
    </dgm:pt>
    <dgm:pt modelId="{3DAAEFDB-7B37-412F-9507-F935DDFA094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Religious and worldview diversity</a:t>
          </a:r>
        </a:p>
      </dgm:t>
    </dgm:pt>
    <dgm:pt modelId="{F9FA65C4-1D58-4936-B637-37C5E66C98F5}" type="parTrans" cxnId="{8A1CA808-30D0-41D7-A18F-4606B0F34EEA}">
      <dgm:prSet/>
      <dgm:spPr/>
      <dgm:t>
        <a:bodyPr/>
        <a:lstStyle/>
        <a:p>
          <a:endParaRPr lang="en-US"/>
        </a:p>
      </dgm:t>
    </dgm:pt>
    <dgm:pt modelId="{109C712A-0E80-44D8-BBDA-43C65A2EE232}" type="sibTrans" cxnId="{8A1CA808-30D0-41D7-A18F-4606B0F34EEA}">
      <dgm:prSet/>
      <dgm:spPr/>
      <dgm:t>
        <a:bodyPr/>
        <a:lstStyle/>
        <a:p>
          <a:endParaRPr lang="en-US"/>
        </a:p>
      </dgm:t>
    </dgm:pt>
    <dgm:pt modelId="{EC40E878-2140-410D-A6FC-96FFDC21282B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Percent of faculty from underrepresented groups</a:t>
          </a:r>
        </a:p>
      </dgm:t>
    </dgm:pt>
    <dgm:pt modelId="{EA7F836A-B0D4-4720-AE62-812849F7683A}" type="parTrans" cxnId="{AAC53D55-A3CA-4090-A82B-B37D4A0AB0B3}">
      <dgm:prSet/>
      <dgm:spPr/>
      <dgm:t>
        <a:bodyPr/>
        <a:lstStyle/>
        <a:p>
          <a:endParaRPr lang="en-US"/>
        </a:p>
      </dgm:t>
    </dgm:pt>
    <dgm:pt modelId="{5F2E98D0-988D-48EB-AFA8-CFA920EFBFFB}" type="sibTrans" cxnId="{AAC53D55-A3CA-4090-A82B-B37D4A0AB0B3}">
      <dgm:prSet/>
      <dgm:spPr/>
      <dgm:t>
        <a:bodyPr/>
        <a:lstStyle/>
        <a:p>
          <a:endParaRPr lang="en-US"/>
        </a:p>
      </dgm:t>
    </dgm:pt>
    <dgm:pt modelId="{D95EF3CD-7355-4751-A3AA-2F364848349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Campus climate survey results</a:t>
          </a:r>
        </a:p>
      </dgm:t>
    </dgm:pt>
    <dgm:pt modelId="{3ACAA70A-1383-40D2-BDBA-D071443C3D65}" type="parTrans" cxnId="{3DB28CC4-0B1F-468B-A318-D89ED97557DE}">
      <dgm:prSet/>
      <dgm:spPr/>
      <dgm:t>
        <a:bodyPr/>
        <a:lstStyle/>
        <a:p>
          <a:endParaRPr lang="en-US"/>
        </a:p>
      </dgm:t>
    </dgm:pt>
    <dgm:pt modelId="{87A6A4A3-B301-467D-97D0-C505B9174456}" type="sibTrans" cxnId="{3DB28CC4-0B1F-468B-A318-D89ED97557DE}">
      <dgm:prSet/>
      <dgm:spPr/>
      <dgm:t>
        <a:bodyPr/>
        <a:lstStyle/>
        <a:p>
          <a:endParaRPr lang="en-US"/>
        </a:p>
      </dgm:t>
    </dgm:pt>
    <dgm:pt modelId="{DC596F34-69DF-4649-9161-814D25450FA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First-generation student representation</a:t>
          </a:r>
        </a:p>
      </dgm:t>
    </dgm:pt>
    <dgm:pt modelId="{8450A553-E799-41E0-B5BC-133C495DD38B}" type="parTrans" cxnId="{368750B5-2627-441A-9A5C-E711E4ACDAD6}">
      <dgm:prSet/>
      <dgm:spPr/>
      <dgm:t>
        <a:bodyPr/>
        <a:lstStyle/>
        <a:p>
          <a:endParaRPr lang="en-US"/>
        </a:p>
      </dgm:t>
    </dgm:pt>
    <dgm:pt modelId="{5EB831EB-BAC7-4D69-8B44-C4403E3A6683}" type="sibTrans" cxnId="{368750B5-2627-441A-9A5C-E711E4ACDAD6}">
      <dgm:prSet/>
      <dgm:spPr/>
      <dgm:t>
        <a:bodyPr/>
        <a:lstStyle/>
        <a:p>
          <a:endParaRPr lang="en-US"/>
        </a:p>
      </dgm:t>
    </dgm:pt>
    <dgm:pt modelId="{3FA7F7E7-378B-4984-9231-86A6B1F97B1F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Cultural student organizations offered</a:t>
          </a:r>
        </a:p>
      </dgm:t>
    </dgm:pt>
    <dgm:pt modelId="{B4685E7E-F5F1-4AF4-926F-FB3B2C9B85EB}" type="parTrans" cxnId="{288428F3-0C8F-4557-8B4F-8D98C49DC610}">
      <dgm:prSet/>
      <dgm:spPr/>
      <dgm:t>
        <a:bodyPr/>
        <a:lstStyle/>
        <a:p>
          <a:endParaRPr lang="en-US"/>
        </a:p>
      </dgm:t>
    </dgm:pt>
    <dgm:pt modelId="{2ACEDD9D-6E6C-473D-B185-AE3D6EA48BE6}" type="sibTrans" cxnId="{288428F3-0C8F-4557-8B4F-8D98C49DC610}">
      <dgm:prSet/>
      <dgm:spPr/>
      <dgm:t>
        <a:bodyPr/>
        <a:lstStyle/>
        <a:p>
          <a:endParaRPr lang="en-US"/>
        </a:p>
      </dgm:t>
    </dgm:pt>
    <dgm:pt modelId="{B2D284B3-2FC0-4B88-A871-319403B2010B}">
      <dgm:prSet/>
      <dgm:spPr/>
      <dgm:t>
        <a:bodyPr/>
        <a:lstStyle/>
        <a:p>
          <a:pPr>
            <a:buNone/>
          </a:pPr>
          <a:r>
            <a:rPr lang="en-US" b="1" dirty="0"/>
            <a:t>Campus Life &amp; Engagement</a:t>
          </a:r>
        </a:p>
      </dgm:t>
    </dgm:pt>
    <dgm:pt modelId="{98650B55-B809-4031-9196-B3EDE5A06FDE}" type="parTrans" cxnId="{266DB8FE-F23D-4796-832B-C5851257B9B0}">
      <dgm:prSet/>
      <dgm:spPr/>
      <dgm:t>
        <a:bodyPr/>
        <a:lstStyle/>
        <a:p>
          <a:endParaRPr lang="en-US"/>
        </a:p>
      </dgm:t>
    </dgm:pt>
    <dgm:pt modelId="{A8D3E4C7-051B-4CF5-9E7F-FF19E99DA8E1}" type="sibTrans" cxnId="{266DB8FE-F23D-4796-832B-C5851257B9B0}">
      <dgm:prSet/>
      <dgm:spPr/>
      <dgm:t>
        <a:bodyPr/>
        <a:lstStyle/>
        <a:p>
          <a:endParaRPr lang="en-US"/>
        </a:p>
      </dgm:t>
    </dgm:pt>
    <dgm:pt modelId="{0B8E230B-4A6D-4A1B-BAFA-36B3604AFD8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Student engagement (NSSE benchmarks, for example)</a:t>
          </a:r>
        </a:p>
      </dgm:t>
    </dgm:pt>
    <dgm:pt modelId="{9A37FDD4-E385-4C1B-92BB-F284DDCE1CF5}" type="parTrans" cxnId="{FA7A63C4-C68D-4311-ADC8-79C2CE5352CC}">
      <dgm:prSet/>
      <dgm:spPr/>
      <dgm:t>
        <a:bodyPr/>
        <a:lstStyle/>
        <a:p>
          <a:endParaRPr lang="en-US"/>
        </a:p>
      </dgm:t>
    </dgm:pt>
    <dgm:pt modelId="{37DDD725-C752-42CD-AD4D-B922D2C5CD4B}" type="sibTrans" cxnId="{FA7A63C4-C68D-4311-ADC8-79C2CE5352CC}">
      <dgm:prSet/>
      <dgm:spPr/>
      <dgm:t>
        <a:bodyPr/>
        <a:lstStyle/>
        <a:p>
          <a:endParaRPr lang="en-US"/>
        </a:p>
      </dgm:t>
    </dgm:pt>
    <dgm:pt modelId="{F2CDDA98-776E-4B81-B0E9-23901B9B9E4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Club and organization participation rate</a:t>
          </a:r>
        </a:p>
      </dgm:t>
    </dgm:pt>
    <dgm:pt modelId="{FEDE4088-F5D7-4DB1-9226-28D7C0FC719D}" type="parTrans" cxnId="{FF7DA6F6-717A-4EBC-B218-CE0D4971D956}">
      <dgm:prSet/>
      <dgm:spPr/>
      <dgm:t>
        <a:bodyPr/>
        <a:lstStyle/>
        <a:p>
          <a:endParaRPr lang="en-US"/>
        </a:p>
      </dgm:t>
    </dgm:pt>
    <dgm:pt modelId="{E4293FBB-7C4E-42BF-8B0E-5F2946986B73}" type="sibTrans" cxnId="{FF7DA6F6-717A-4EBC-B218-CE0D4971D956}">
      <dgm:prSet/>
      <dgm:spPr/>
      <dgm:t>
        <a:bodyPr/>
        <a:lstStyle/>
        <a:p>
          <a:endParaRPr lang="en-US"/>
        </a:p>
      </dgm:t>
    </dgm:pt>
    <dgm:pt modelId="{78B8E631-00AE-4385-BD44-EF5F99B4B02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On-campus housing availability</a:t>
          </a:r>
        </a:p>
      </dgm:t>
    </dgm:pt>
    <dgm:pt modelId="{FC6E6F45-9E27-4CEE-B4B1-A918CAB957FF}" type="parTrans" cxnId="{E6E63FB6-0D2C-4DF1-88A4-9ABBD899500C}">
      <dgm:prSet/>
      <dgm:spPr/>
      <dgm:t>
        <a:bodyPr/>
        <a:lstStyle/>
        <a:p>
          <a:endParaRPr lang="en-US"/>
        </a:p>
      </dgm:t>
    </dgm:pt>
    <dgm:pt modelId="{2A928768-ACB9-409C-AC3F-035928C911E9}" type="sibTrans" cxnId="{E6E63FB6-0D2C-4DF1-88A4-9ABBD899500C}">
      <dgm:prSet/>
      <dgm:spPr/>
      <dgm:t>
        <a:bodyPr/>
        <a:lstStyle/>
        <a:p>
          <a:endParaRPr lang="en-US"/>
        </a:p>
      </dgm:t>
    </dgm:pt>
    <dgm:pt modelId="{D6308D84-964B-464B-91D5-368BA140030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Greek life participation</a:t>
          </a:r>
        </a:p>
      </dgm:t>
    </dgm:pt>
    <dgm:pt modelId="{2A3A721E-9441-4917-A26F-D786928AF3A1}" type="parTrans" cxnId="{BA9568D1-0E1E-44C3-A396-21D9C00A70BE}">
      <dgm:prSet/>
      <dgm:spPr/>
      <dgm:t>
        <a:bodyPr/>
        <a:lstStyle/>
        <a:p>
          <a:endParaRPr lang="en-US"/>
        </a:p>
      </dgm:t>
    </dgm:pt>
    <dgm:pt modelId="{596FD637-771B-4019-9240-7F0C45058FA8}" type="sibTrans" cxnId="{BA9568D1-0E1E-44C3-A396-21D9C00A70BE}">
      <dgm:prSet/>
      <dgm:spPr/>
      <dgm:t>
        <a:bodyPr/>
        <a:lstStyle/>
        <a:p>
          <a:endParaRPr lang="en-US"/>
        </a:p>
      </dgm:t>
    </dgm:pt>
    <dgm:pt modelId="{8C8722C4-1377-4D52-BDDC-8F3191C346E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Student satisfaction survey results</a:t>
          </a:r>
        </a:p>
      </dgm:t>
    </dgm:pt>
    <dgm:pt modelId="{A9A58F1E-123F-46C0-A0DA-D3B52E090E41}" type="parTrans" cxnId="{9CB99CDB-2EA1-4B4F-8D2E-0CB9D302C648}">
      <dgm:prSet/>
      <dgm:spPr/>
      <dgm:t>
        <a:bodyPr/>
        <a:lstStyle/>
        <a:p>
          <a:endParaRPr lang="en-US"/>
        </a:p>
      </dgm:t>
    </dgm:pt>
    <dgm:pt modelId="{942BA424-9D91-4D31-80A6-41EEA844D763}" type="sibTrans" cxnId="{9CB99CDB-2EA1-4B4F-8D2E-0CB9D302C648}">
      <dgm:prSet/>
      <dgm:spPr/>
      <dgm:t>
        <a:bodyPr/>
        <a:lstStyle/>
        <a:p>
          <a:endParaRPr lang="en-US"/>
        </a:p>
      </dgm:t>
    </dgm:pt>
    <dgm:pt modelId="{8B8AAD20-9615-477C-AB69-90E6DF2DC0D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Campus safety statistics</a:t>
          </a:r>
        </a:p>
      </dgm:t>
    </dgm:pt>
    <dgm:pt modelId="{FE7897AC-0645-4A64-A161-1D121412D9D0}" type="parTrans" cxnId="{488F284F-039D-460A-ACC0-DBA8E4882468}">
      <dgm:prSet/>
      <dgm:spPr/>
      <dgm:t>
        <a:bodyPr/>
        <a:lstStyle/>
        <a:p>
          <a:endParaRPr lang="en-US"/>
        </a:p>
      </dgm:t>
    </dgm:pt>
    <dgm:pt modelId="{61C2032A-DCC6-4C7F-A19A-E7A4830EACCE}" type="sibTrans" cxnId="{488F284F-039D-460A-ACC0-DBA8E4882468}">
      <dgm:prSet/>
      <dgm:spPr/>
      <dgm:t>
        <a:bodyPr/>
        <a:lstStyle/>
        <a:p>
          <a:endParaRPr lang="en-US"/>
        </a:p>
      </dgm:t>
    </dgm:pt>
    <dgm:pt modelId="{038B2DCA-9F5A-4EF8-91CE-BC10779D77A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Community service participation</a:t>
          </a:r>
        </a:p>
      </dgm:t>
    </dgm:pt>
    <dgm:pt modelId="{8566EAF9-69B5-4A12-9AD4-132B4EF5DC16}" type="parTrans" cxnId="{65B5D48A-F935-4C10-A1F9-9D1824E3DF73}">
      <dgm:prSet/>
      <dgm:spPr/>
      <dgm:t>
        <a:bodyPr/>
        <a:lstStyle/>
        <a:p>
          <a:endParaRPr lang="en-US"/>
        </a:p>
      </dgm:t>
    </dgm:pt>
    <dgm:pt modelId="{29C1E0DF-6250-416E-B3F8-77A276724DE1}" type="sibTrans" cxnId="{65B5D48A-F935-4C10-A1F9-9D1824E3DF73}">
      <dgm:prSet/>
      <dgm:spPr/>
      <dgm:t>
        <a:bodyPr/>
        <a:lstStyle/>
        <a:p>
          <a:endParaRPr lang="en-US"/>
        </a:p>
      </dgm:t>
    </dgm:pt>
    <dgm:pt modelId="{2DD4DCB4-4BCB-4FB8-813F-DE37F8279AC0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Athletic event attendance</a:t>
          </a:r>
        </a:p>
      </dgm:t>
    </dgm:pt>
    <dgm:pt modelId="{9DC4D4D4-4393-4683-9344-DAA1737FEA12}" type="parTrans" cxnId="{034EEA8A-5B69-4A2F-81A3-8E1B49D91963}">
      <dgm:prSet/>
      <dgm:spPr/>
      <dgm:t>
        <a:bodyPr/>
        <a:lstStyle/>
        <a:p>
          <a:endParaRPr lang="en-US"/>
        </a:p>
      </dgm:t>
    </dgm:pt>
    <dgm:pt modelId="{9A9B312D-35F2-42D6-9BD1-5DC8E1E3026A}" type="sibTrans" cxnId="{034EEA8A-5B69-4A2F-81A3-8E1B49D91963}">
      <dgm:prSet/>
      <dgm:spPr/>
      <dgm:t>
        <a:bodyPr/>
        <a:lstStyle/>
        <a:p>
          <a:endParaRPr lang="en-US"/>
        </a:p>
      </dgm:t>
    </dgm:pt>
    <dgm:pt modelId="{1973B559-BD59-4663-8443-034ABE7AE267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Student government involvement</a:t>
          </a:r>
        </a:p>
      </dgm:t>
    </dgm:pt>
    <dgm:pt modelId="{7E22069A-426F-41BF-B2B6-87960DA04834}" type="parTrans" cxnId="{383ECA4E-3D2A-4234-9AE1-9B4B2F86706A}">
      <dgm:prSet/>
      <dgm:spPr/>
      <dgm:t>
        <a:bodyPr/>
        <a:lstStyle/>
        <a:p>
          <a:endParaRPr lang="en-US"/>
        </a:p>
      </dgm:t>
    </dgm:pt>
    <dgm:pt modelId="{E84FC39B-690F-467C-8E5B-FF051F85A4B5}" type="sibTrans" cxnId="{383ECA4E-3D2A-4234-9AE1-9B4B2F86706A}">
      <dgm:prSet/>
      <dgm:spPr/>
      <dgm:t>
        <a:bodyPr/>
        <a:lstStyle/>
        <a:p>
          <a:endParaRPr lang="en-US"/>
        </a:p>
      </dgm:t>
    </dgm:pt>
    <dgm:pt modelId="{FF7A18DC-CEBF-439A-BEEC-085045DA6FB5}">
      <dgm:prSet/>
      <dgm:spPr/>
      <dgm:t>
        <a:bodyPr/>
        <a:lstStyle/>
        <a:p>
          <a:pPr>
            <a:buNone/>
          </a:pPr>
          <a:r>
            <a:rPr lang="en-US" b="1"/>
            <a:t>Sustainability </a:t>
          </a:r>
          <a:r>
            <a:rPr lang="en-US" b="1" dirty="0"/>
            <a:t>&amp; Infrastructure</a:t>
          </a:r>
        </a:p>
      </dgm:t>
    </dgm:pt>
    <dgm:pt modelId="{6197C6C5-6547-4723-B99F-4823990A8381}" type="parTrans" cxnId="{DFFB38BC-9C8A-4DC8-9B5A-88CE21DE13A7}">
      <dgm:prSet/>
      <dgm:spPr/>
      <dgm:t>
        <a:bodyPr/>
        <a:lstStyle/>
        <a:p>
          <a:endParaRPr lang="en-US"/>
        </a:p>
      </dgm:t>
    </dgm:pt>
    <dgm:pt modelId="{C46A83C2-01A2-4CCD-A38B-B866701E9C23}" type="sibTrans" cxnId="{DFFB38BC-9C8A-4DC8-9B5A-88CE21DE13A7}">
      <dgm:prSet/>
      <dgm:spPr/>
      <dgm:t>
        <a:bodyPr/>
        <a:lstStyle/>
        <a:p>
          <a:endParaRPr lang="en-US"/>
        </a:p>
      </dgm:t>
    </dgm:pt>
    <dgm:pt modelId="{B92E3703-478B-4702-A4CD-04F5A07307D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Campus sustainability score</a:t>
          </a:r>
        </a:p>
      </dgm:t>
    </dgm:pt>
    <dgm:pt modelId="{9A15C0AB-3EF2-4104-9ADB-559A9AE2C1B1}" type="parTrans" cxnId="{F034CA94-2C8D-47A1-8A12-6580020D4D60}">
      <dgm:prSet/>
      <dgm:spPr/>
      <dgm:t>
        <a:bodyPr/>
        <a:lstStyle/>
        <a:p>
          <a:endParaRPr lang="en-US"/>
        </a:p>
      </dgm:t>
    </dgm:pt>
    <dgm:pt modelId="{3A2BB7F7-A6AC-49DA-9B89-41CDCCDEE6FA}" type="sibTrans" cxnId="{F034CA94-2C8D-47A1-8A12-6580020D4D60}">
      <dgm:prSet/>
      <dgm:spPr/>
      <dgm:t>
        <a:bodyPr/>
        <a:lstStyle/>
        <a:p>
          <a:endParaRPr lang="en-US"/>
        </a:p>
      </dgm:t>
    </dgm:pt>
    <dgm:pt modelId="{E42FCCA8-A511-4BFA-9EDB-DC96B54405C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Green building certifications (LEED, etc.)</a:t>
          </a:r>
        </a:p>
      </dgm:t>
    </dgm:pt>
    <dgm:pt modelId="{C2A68AD3-4E4E-4C2D-A887-977EB3A64306}" type="parTrans" cxnId="{99CC2A22-27C4-4362-9154-57187B408B5E}">
      <dgm:prSet/>
      <dgm:spPr/>
      <dgm:t>
        <a:bodyPr/>
        <a:lstStyle/>
        <a:p>
          <a:endParaRPr lang="en-US"/>
        </a:p>
      </dgm:t>
    </dgm:pt>
    <dgm:pt modelId="{C7F41E04-57EB-4549-9573-2E8BE415CC83}" type="sibTrans" cxnId="{99CC2A22-27C4-4362-9154-57187B408B5E}">
      <dgm:prSet/>
      <dgm:spPr/>
      <dgm:t>
        <a:bodyPr/>
        <a:lstStyle/>
        <a:p>
          <a:endParaRPr lang="en-US"/>
        </a:p>
      </dgm:t>
    </dgm:pt>
    <dgm:pt modelId="{A28B4160-B9B5-42F2-9C32-6954050D05C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Renewable energy use</a:t>
          </a:r>
        </a:p>
      </dgm:t>
    </dgm:pt>
    <dgm:pt modelId="{0D2A6F0E-0F6D-4AB0-A7F8-A573AF80F4DB}" type="parTrans" cxnId="{4AF7235F-ABED-4E2B-A1B2-E907DEF5513F}">
      <dgm:prSet/>
      <dgm:spPr/>
      <dgm:t>
        <a:bodyPr/>
        <a:lstStyle/>
        <a:p>
          <a:endParaRPr lang="en-US"/>
        </a:p>
      </dgm:t>
    </dgm:pt>
    <dgm:pt modelId="{BFF0D8FD-B486-45E7-8D80-653BFDF76554}" type="sibTrans" cxnId="{4AF7235F-ABED-4E2B-A1B2-E907DEF5513F}">
      <dgm:prSet/>
      <dgm:spPr/>
      <dgm:t>
        <a:bodyPr/>
        <a:lstStyle/>
        <a:p>
          <a:endParaRPr lang="en-US"/>
        </a:p>
      </dgm:t>
    </dgm:pt>
    <dgm:pt modelId="{AD41561D-D692-47F5-A287-D8B62281B55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Recycling and composting programs</a:t>
          </a:r>
        </a:p>
      </dgm:t>
    </dgm:pt>
    <dgm:pt modelId="{5C330BA8-A4FE-4057-A6BD-EA98CFA7D90B}" type="parTrans" cxnId="{98D03550-18E0-4977-BD72-883DCCD4451C}">
      <dgm:prSet/>
      <dgm:spPr/>
      <dgm:t>
        <a:bodyPr/>
        <a:lstStyle/>
        <a:p>
          <a:endParaRPr lang="en-US"/>
        </a:p>
      </dgm:t>
    </dgm:pt>
    <dgm:pt modelId="{A725E8CF-F741-47EF-A986-D2041EF3274C}" type="sibTrans" cxnId="{98D03550-18E0-4977-BD72-883DCCD4451C}">
      <dgm:prSet/>
      <dgm:spPr/>
      <dgm:t>
        <a:bodyPr/>
        <a:lstStyle/>
        <a:p>
          <a:endParaRPr lang="en-US"/>
        </a:p>
      </dgm:t>
    </dgm:pt>
    <dgm:pt modelId="{703AAEAC-284E-447F-AEAA-9914DCF52FE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Bike- and pedestrian-friendly campus rating</a:t>
          </a:r>
        </a:p>
      </dgm:t>
    </dgm:pt>
    <dgm:pt modelId="{706DBB01-D989-4335-AB84-1BCB4B0D9EF0}" type="parTrans" cxnId="{AD5A0A72-2D01-42F8-A6E9-E6D3362E0C00}">
      <dgm:prSet/>
      <dgm:spPr/>
      <dgm:t>
        <a:bodyPr/>
        <a:lstStyle/>
        <a:p>
          <a:endParaRPr lang="en-US"/>
        </a:p>
      </dgm:t>
    </dgm:pt>
    <dgm:pt modelId="{527AFCEA-19D0-4763-A166-B65B710C678F}" type="sibTrans" cxnId="{AD5A0A72-2D01-42F8-A6E9-E6D3362E0C00}">
      <dgm:prSet/>
      <dgm:spPr/>
      <dgm:t>
        <a:bodyPr/>
        <a:lstStyle/>
        <a:p>
          <a:endParaRPr lang="en-US"/>
        </a:p>
      </dgm:t>
    </dgm:pt>
    <dgm:pt modelId="{E05D9E01-E9D3-4516-B7B8-F528D6E01548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Free or subsidized public transit</a:t>
          </a:r>
        </a:p>
      </dgm:t>
    </dgm:pt>
    <dgm:pt modelId="{82AAA40C-02AF-4024-8798-D4D0C131FE2D}" type="parTrans" cxnId="{471C1F36-0597-4932-8CB3-FD15E8578739}">
      <dgm:prSet/>
      <dgm:spPr/>
      <dgm:t>
        <a:bodyPr/>
        <a:lstStyle/>
        <a:p>
          <a:endParaRPr lang="en-US"/>
        </a:p>
      </dgm:t>
    </dgm:pt>
    <dgm:pt modelId="{DA723747-34C2-40A7-B19D-4298C0750E20}" type="sibTrans" cxnId="{471C1F36-0597-4932-8CB3-FD15E8578739}">
      <dgm:prSet/>
      <dgm:spPr/>
      <dgm:t>
        <a:bodyPr/>
        <a:lstStyle/>
        <a:p>
          <a:endParaRPr lang="en-US"/>
        </a:p>
      </dgm:t>
    </dgm:pt>
    <dgm:pt modelId="{F3632CE5-398E-43AD-9C0C-CDD14BC61F1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Availability of green spaces/outdoor learning spaces</a:t>
          </a:r>
        </a:p>
      </dgm:t>
    </dgm:pt>
    <dgm:pt modelId="{1F1C5A62-D292-4DE2-B494-C3E269F51359}" type="parTrans" cxnId="{A54E898E-C9C9-4778-BDAF-52695FFD3D81}">
      <dgm:prSet/>
      <dgm:spPr/>
      <dgm:t>
        <a:bodyPr/>
        <a:lstStyle/>
        <a:p>
          <a:endParaRPr lang="en-US"/>
        </a:p>
      </dgm:t>
    </dgm:pt>
    <dgm:pt modelId="{5A5B8461-216B-45A2-8A39-977DFEA1EA07}" type="sibTrans" cxnId="{A54E898E-C9C9-4778-BDAF-52695FFD3D81}">
      <dgm:prSet/>
      <dgm:spPr/>
      <dgm:t>
        <a:bodyPr/>
        <a:lstStyle/>
        <a:p>
          <a:endParaRPr lang="en-US"/>
        </a:p>
      </dgm:t>
    </dgm:pt>
    <dgm:pt modelId="{76C5B987-F8A7-4AE0-B492-D80A328A2DB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Carbon footprint per student</a:t>
          </a:r>
        </a:p>
      </dgm:t>
    </dgm:pt>
    <dgm:pt modelId="{45B0264A-D84D-4F4E-931C-CC15E0F7A4C1}" type="parTrans" cxnId="{E0452290-3429-4F5D-89AE-8A54D1D5C1C3}">
      <dgm:prSet/>
      <dgm:spPr/>
      <dgm:t>
        <a:bodyPr/>
        <a:lstStyle/>
        <a:p>
          <a:endParaRPr lang="en-US"/>
        </a:p>
      </dgm:t>
    </dgm:pt>
    <dgm:pt modelId="{B5D2DB82-6B70-4D31-A90A-4AA45C5BA61D}" type="sibTrans" cxnId="{E0452290-3429-4F5D-89AE-8A54D1D5C1C3}">
      <dgm:prSet/>
      <dgm:spPr/>
      <dgm:t>
        <a:bodyPr/>
        <a:lstStyle/>
        <a:p>
          <a:endParaRPr lang="en-US"/>
        </a:p>
      </dgm:t>
    </dgm:pt>
    <dgm:pt modelId="{17A0B00B-9AFB-4873-9D44-D5332260F247}">
      <dgm:prSet/>
      <dgm:spPr/>
      <dgm:t>
        <a:bodyPr/>
        <a:lstStyle/>
        <a:p>
          <a:pPr>
            <a:buNone/>
          </a:pPr>
          <a:r>
            <a:rPr lang="en-US" b="1" dirty="0"/>
            <a:t>Reputation &amp; Prestige</a:t>
          </a:r>
        </a:p>
      </dgm:t>
    </dgm:pt>
    <dgm:pt modelId="{414DB5D3-97E4-47CA-BA27-D6AF5DA9837F}" type="parTrans" cxnId="{4FBB98E7-2E68-4284-AD67-847799807BE9}">
      <dgm:prSet/>
      <dgm:spPr/>
      <dgm:t>
        <a:bodyPr/>
        <a:lstStyle/>
        <a:p>
          <a:endParaRPr lang="en-US"/>
        </a:p>
      </dgm:t>
    </dgm:pt>
    <dgm:pt modelId="{C8136C4E-F9AD-4ED8-A8FE-23FEF0A2F5EE}" type="sibTrans" cxnId="{4FBB98E7-2E68-4284-AD67-847799807BE9}">
      <dgm:prSet/>
      <dgm:spPr/>
      <dgm:t>
        <a:bodyPr/>
        <a:lstStyle/>
        <a:p>
          <a:endParaRPr lang="en-US"/>
        </a:p>
      </dgm:t>
    </dgm:pt>
    <dgm:pt modelId="{207A4ADE-9111-4368-B078-F3A221D8B4C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Selectivity (acceptance rate)</a:t>
          </a:r>
        </a:p>
      </dgm:t>
    </dgm:pt>
    <dgm:pt modelId="{B2EDDD75-2729-4620-AF7A-C8C84EDD83FF}" type="parTrans" cxnId="{4511F4EC-6B25-41B4-AA10-815BBCBEF64D}">
      <dgm:prSet/>
      <dgm:spPr/>
      <dgm:t>
        <a:bodyPr/>
        <a:lstStyle/>
        <a:p>
          <a:endParaRPr lang="en-US"/>
        </a:p>
      </dgm:t>
    </dgm:pt>
    <dgm:pt modelId="{399F8F77-DB61-4E7C-AA4C-00195916BC33}" type="sibTrans" cxnId="{4511F4EC-6B25-41B4-AA10-815BBCBEF64D}">
      <dgm:prSet/>
      <dgm:spPr/>
      <dgm:t>
        <a:bodyPr/>
        <a:lstStyle/>
        <a:p>
          <a:endParaRPr lang="en-US"/>
        </a:p>
      </dgm:t>
    </dgm:pt>
    <dgm:pt modelId="{7C89EF6E-9971-4FE0-8986-9B313C88CB19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Yield rate (admitted students who enroll)</a:t>
          </a:r>
        </a:p>
      </dgm:t>
    </dgm:pt>
    <dgm:pt modelId="{100E1F9A-4FF1-4F81-AF61-76A14A9D45B2}" type="parTrans" cxnId="{D4C0C389-3F61-48A1-A59B-023DA5A7B38B}">
      <dgm:prSet/>
      <dgm:spPr/>
      <dgm:t>
        <a:bodyPr/>
        <a:lstStyle/>
        <a:p>
          <a:endParaRPr lang="en-US"/>
        </a:p>
      </dgm:t>
    </dgm:pt>
    <dgm:pt modelId="{ABDB50BD-DF76-44D0-8AC3-1CCBBA514B58}" type="sibTrans" cxnId="{D4C0C389-3F61-48A1-A59B-023DA5A7B38B}">
      <dgm:prSet/>
      <dgm:spPr/>
      <dgm:t>
        <a:bodyPr/>
        <a:lstStyle/>
        <a:p>
          <a:endParaRPr lang="en-US"/>
        </a:p>
      </dgm:t>
    </dgm:pt>
    <dgm:pt modelId="{5F7A17E7-8477-4966-B949-612627908256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National rankings (USNWR, Princeton Review, Forbes, etc.)</a:t>
          </a:r>
        </a:p>
      </dgm:t>
    </dgm:pt>
    <dgm:pt modelId="{4DDA25F7-7748-4A29-84A7-FE71478A9296}" type="parTrans" cxnId="{31ECA269-9087-403C-BA96-FD1D55DAD55E}">
      <dgm:prSet/>
      <dgm:spPr/>
      <dgm:t>
        <a:bodyPr/>
        <a:lstStyle/>
        <a:p>
          <a:endParaRPr lang="en-US"/>
        </a:p>
      </dgm:t>
    </dgm:pt>
    <dgm:pt modelId="{A178F80C-3C1F-4CC9-86A9-4CACF2E9E897}" type="sibTrans" cxnId="{31ECA269-9087-403C-BA96-FD1D55DAD55E}">
      <dgm:prSet/>
      <dgm:spPr/>
      <dgm:t>
        <a:bodyPr/>
        <a:lstStyle/>
        <a:p>
          <a:endParaRPr lang="en-US"/>
        </a:p>
      </dgm:t>
    </dgm:pt>
    <dgm:pt modelId="{0A9039D4-B564-476B-AF73-F0C9C5A39F5E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Employer reputation</a:t>
          </a:r>
        </a:p>
      </dgm:t>
    </dgm:pt>
    <dgm:pt modelId="{60EBCE1E-D39A-4533-A48D-5DCEEB15F896}" type="parTrans" cxnId="{AD5BECA3-291E-4343-A412-4C68F461FD23}">
      <dgm:prSet/>
      <dgm:spPr/>
      <dgm:t>
        <a:bodyPr/>
        <a:lstStyle/>
        <a:p>
          <a:endParaRPr lang="en-US"/>
        </a:p>
      </dgm:t>
    </dgm:pt>
    <dgm:pt modelId="{97FDB790-981F-43AE-B34A-750052E9296A}" type="sibTrans" cxnId="{AD5BECA3-291E-4343-A412-4C68F461FD23}">
      <dgm:prSet/>
      <dgm:spPr/>
      <dgm:t>
        <a:bodyPr/>
        <a:lstStyle/>
        <a:p>
          <a:endParaRPr lang="en-US"/>
        </a:p>
      </dgm:t>
    </dgm:pt>
    <dgm:pt modelId="{A2D526CB-ECB5-4E5D-9C75-EA215592DCF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Alumni giving rate</a:t>
          </a:r>
        </a:p>
      </dgm:t>
    </dgm:pt>
    <dgm:pt modelId="{2E56739D-DB97-4413-BEDC-AA0AA913FF60}" type="parTrans" cxnId="{0042E990-3D4A-443D-A64E-C27C788BB312}">
      <dgm:prSet/>
      <dgm:spPr/>
      <dgm:t>
        <a:bodyPr/>
        <a:lstStyle/>
        <a:p>
          <a:endParaRPr lang="en-US"/>
        </a:p>
      </dgm:t>
    </dgm:pt>
    <dgm:pt modelId="{611EE7C6-95C7-42EE-8AB3-89AF3F3798C0}" type="sibTrans" cxnId="{0042E990-3D4A-443D-A64E-C27C788BB312}">
      <dgm:prSet/>
      <dgm:spPr/>
      <dgm:t>
        <a:bodyPr/>
        <a:lstStyle/>
        <a:p>
          <a:endParaRPr lang="en-US"/>
        </a:p>
      </dgm:t>
    </dgm:pt>
    <dgm:pt modelId="{88B48A04-0775-4A22-A126-73FF0CFBCA6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Research funding</a:t>
          </a:r>
        </a:p>
      </dgm:t>
    </dgm:pt>
    <dgm:pt modelId="{A629485B-F9F2-4E78-8773-2A23DF1D9145}" type="parTrans" cxnId="{40F9E178-3F61-4BDD-AA31-C85C108CE79E}">
      <dgm:prSet/>
      <dgm:spPr/>
      <dgm:t>
        <a:bodyPr/>
        <a:lstStyle/>
        <a:p>
          <a:endParaRPr lang="en-US"/>
        </a:p>
      </dgm:t>
    </dgm:pt>
    <dgm:pt modelId="{11033A2C-3768-49C3-B0DA-B15FFB1943B4}" type="sibTrans" cxnId="{40F9E178-3F61-4BDD-AA31-C85C108CE79E}">
      <dgm:prSet/>
      <dgm:spPr/>
      <dgm:t>
        <a:bodyPr/>
        <a:lstStyle/>
        <a:p>
          <a:endParaRPr lang="en-US"/>
        </a:p>
      </dgm:t>
    </dgm:pt>
    <dgm:pt modelId="{C6788BB4-511E-416B-B92E-2DFD03F2CF74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Faculty publications and citations</a:t>
          </a:r>
        </a:p>
      </dgm:t>
    </dgm:pt>
    <dgm:pt modelId="{B807A045-5F71-4614-ADF1-FEE47AF46737}" type="parTrans" cxnId="{B551021A-1CCA-47D4-9D4B-30218A88C57A}">
      <dgm:prSet/>
      <dgm:spPr/>
      <dgm:t>
        <a:bodyPr/>
        <a:lstStyle/>
        <a:p>
          <a:endParaRPr lang="en-US"/>
        </a:p>
      </dgm:t>
    </dgm:pt>
    <dgm:pt modelId="{D46560F7-4C2F-4EF2-99EA-122E63A352F8}" type="sibTrans" cxnId="{B551021A-1CCA-47D4-9D4B-30218A88C57A}">
      <dgm:prSet/>
      <dgm:spPr/>
      <dgm:t>
        <a:bodyPr/>
        <a:lstStyle/>
        <a:p>
          <a:endParaRPr lang="en-US"/>
        </a:p>
      </dgm:t>
    </dgm:pt>
    <dgm:pt modelId="{01E176EB-6B0B-401C-BE44-6ADF9A6558A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Competitive fellowships won (e.g., Fulbright, Rhodes)</a:t>
          </a:r>
        </a:p>
      </dgm:t>
    </dgm:pt>
    <dgm:pt modelId="{4475A894-6A53-473A-98B0-C13F2B0DF9CD}" type="parTrans" cxnId="{918DB38B-B4A3-4956-90F9-2FE4316E6051}">
      <dgm:prSet/>
      <dgm:spPr/>
      <dgm:t>
        <a:bodyPr/>
        <a:lstStyle/>
        <a:p>
          <a:endParaRPr lang="en-US"/>
        </a:p>
      </dgm:t>
    </dgm:pt>
    <dgm:pt modelId="{2E2E0377-6B56-43A0-93CA-0257A9FDC73C}" type="sibTrans" cxnId="{918DB38B-B4A3-4956-90F9-2FE4316E6051}">
      <dgm:prSet/>
      <dgm:spPr/>
      <dgm:t>
        <a:bodyPr/>
        <a:lstStyle/>
        <a:p>
          <a:endParaRPr lang="en-US"/>
        </a:p>
      </dgm:t>
    </dgm:pt>
    <dgm:pt modelId="{464A57A1-8905-45A1-B5F8-BBDE84450662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/>
            <a:t>Notable alumni accomplishments</a:t>
          </a:r>
        </a:p>
      </dgm:t>
    </dgm:pt>
    <dgm:pt modelId="{4806977C-3EF0-4274-90D2-A88DE235547C}" type="parTrans" cxnId="{D48FAE8B-DA52-4214-BEB8-C8E91ADC74A5}">
      <dgm:prSet/>
      <dgm:spPr/>
      <dgm:t>
        <a:bodyPr/>
        <a:lstStyle/>
        <a:p>
          <a:endParaRPr lang="en-US"/>
        </a:p>
      </dgm:t>
    </dgm:pt>
    <dgm:pt modelId="{71DCD83A-C0D5-4184-8DE2-7237FD850FCA}" type="sibTrans" cxnId="{D48FAE8B-DA52-4214-BEB8-C8E91ADC74A5}">
      <dgm:prSet/>
      <dgm:spPr/>
      <dgm:t>
        <a:bodyPr/>
        <a:lstStyle/>
        <a:p>
          <a:endParaRPr lang="en-US"/>
        </a:p>
      </dgm:t>
    </dgm:pt>
    <dgm:pt modelId="{71149739-FD61-4020-A3D3-7C9F3A00BA8F}" type="pres">
      <dgm:prSet presAssocID="{AF4EA72B-C82D-4732-86F3-C9BEF627A91D}" presName="Name0" presStyleCnt="0">
        <dgm:presLayoutVars>
          <dgm:dir/>
          <dgm:animLvl val="lvl"/>
          <dgm:resizeHandles val="exact"/>
        </dgm:presLayoutVars>
      </dgm:prSet>
      <dgm:spPr/>
    </dgm:pt>
    <dgm:pt modelId="{0FB92AD0-52FB-4D20-9819-4DA2B1AC2DAC}" type="pres">
      <dgm:prSet presAssocID="{A0BA98D1-B264-4B66-BDB1-93892BE25FA2}" presName="composite" presStyleCnt="0"/>
      <dgm:spPr/>
    </dgm:pt>
    <dgm:pt modelId="{C9924ACE-4CA1-4A2C-B419-1AC2B48D975B}" type="pres">
      <dgm:prSet presAssocID="{A0BA98D1-B264-4B66-BDB1-93892BE25FA2}" presName="parTx" presStyleLbl="alignNode1" presStyleIdx="0" presStyleCnt="7">
        <dgm:presLayoutVars>
          <dgm:chMax val="0"/>
          <dgm:chPref val="0"/>
          <dgm:bulletEnabled val="1"/>
        </dgm:presLayoutVars>
      </dgm:prSet>
      <dgm:spPr/>
    </dgm:pt>
    <dgm:pt modelId="{A81851EB-0BCD-47F2-93B0-C8996E5B548D}" type="pres">
      <dgm:prSet presAssocID="{A0BA98D1-B264-4B66-BDB1-93892BE25FA2}" presName="desTx" presStyleLbl="alignAccFollowNode1" presStyleIdx="0" presStyleCnt="7">
        <dgm:presLayoutVars>
          <dgm:bulletEnabled val="1"/>
        </dgm:presLayoutVars>
      </dgm:prSet>
      <dgm:spPr/>
    </dgm:pt>
    <dgm:pt modelId="{B6F07AF1-05C2-4442-A07C-9807B1B4959A}" type="pres">
      <dgm:prSet presAssocID="{A5527DD0-B0AD-43FB-AE5B-170379D4E729}" presName="space" presStyleCnt="0"/>
      <dgm:spPr/>
    </dgm:pt>
    <dgm:pt modelId="{DD7BA085-DAC6-458E-8082-945CF20EE9B4}" type="pres">
      <dgm:prSet presAssocID="{0CF134D7-D1D6-4F14-810D-DD69BE1505D9}" presName="composite" presStyleCnt="0"/>
      <dgm:spPr/>
    </dgm:pt>
    <dgm:pt modelId="{156D4453-3F43-4901-A856-7F6115D2D248}" type="pres">
      <dgm:prSet presAssocID="{0CF134D7-D1D6-4F14-810D-DD69BE1505D9}" presName="parTx" presStyleLbl="alignNode1" presStyleIdx="1" presStyleCnt="7">
        <dgm:presLayoutVars>
          <dgm:chMax val="0"/>
          <dgm:chPref val="0"/>
          <dgm:bulletEnabled val="1"/>
        </dgm:presLayoutVars>
      </dgm:prSet>
      <dgm:spPr/>
    </dgm:pt>
    <dgm:pt modelId="{C93EB9DC-37A2-401B-801C-6152E5550EC5}" type="pres">
      <dgm:prSet presAssocID="{0CF134D7-D1D6-4F14-810D-DD69BE1505D9}" presName="desTx" presStyleLbl="alignAccFollowNode1" presStyleIdx="1" presStyleCnt="7">
        <dgm:presLayoutVars>
          <dgm:bulletEnabled val="1"/>
        </dgm:presLayoutVars>
      </dgm:prSet>
      <dgm:spPr/>
    </dgm:pt>
    <dgm:pt modelId="{C570ABC7-7F24-4DE3-A6A6-04F8A80AFBF4}" type="pres">
      <dgm:prSet presAssocID="{3890E5D7-73B1-4D42-A690-F43C84922B0B}" presName="space" presStyleCnt="0"/>
      <dgm:spPr/>
    </dgm:pt>
    <dgm:pt modelId="{BBA6F75B-017B-44DC-B972-392EB869EA49}" type="pres">
      <dgm:prSet presAssocID="{476108AA-FA1F-469E-8026-054C422EADDD}" presName="composite" presStyleCnt="0"/>
      <dgm:spPr/>
    </dgm:pt>
    <dgm:pt modelId="{540580B0-92F6-4349-AA42-61593D010381}" type="pres">
      <dgm:prSet presAssocID="{476108AA-FA1F-469E-8026-054C422EADDD}" presName="parTx" presStyleLbl="alignNode1" presStyleIdx="2" presStyleCnt="7">
        <dgm:presLayoutVars>
          <dgm:chMax val="0"/>
          <dgm:chPref val="0"/>
          <dgm:bulletEnabled val="1"/>
        </dgm:presLayoutVars>
      </dgm:prSet>
      <dgm:spPr/>
    </dgm:pt>
    <dgm:pt modelId="{8C425AC2-DE66-4C33-A2DE-A4A6B0374DAE}" type="pres">
      <dgm:prSet presAssocID="{476108AA-FA1F-469E-8026-054C422EADDD}" presName="desTx" presStyleLbl="alignAccFollowNode1" presStyleIdx="2" presStyleCnt="7">
        <dgm:presLayoutVars>
          <dgm:bulletEnabled val="1"/>
        </dgm:presLayoutVars>
      </dgm:prSet>
      <dgm:spPr/>
    </dgm:pt>
    <dgm:pt modelId="{FAAAA0BC-5E82-48AC-92D2-A3A445534166}" type="pres">
      <dgm:prSet presAssocID="{656C3471-F483-4398-A7AC-76A95E9D86A9}" presName="space" presStyleCnt="0"/>
      <dgm:spPr/>
    </dgm:pt>
    <dgm:pt modelId="{6B150AD9-C5D7-47D6-B314-9081D5C0FDC5}" type="pres">
      <dgm:prSet presAssocID="{D9C14888-4A60-4A2C-A709-DDE2FCCE004C}" presName="composite" presStyleCnt="0"/>
      <dgm:spPr/>
    </dgm:pt>
    <dgm:pt modelId="{8D80D4BF-A810-496D-B02F-B8B1E2A7DCF4}" type="pres">
      <dgm:prSet presAssocID="{D9C14888-4A60-4A2C-A709-DDE2FCCE004C}" presName="parTx" presStyleLbl="alignNode1" presStyleIdx="3" presStyleCnt="7">
        <dgm:presLayoutVars>
          <dgm:chMax val="0"/>
          <dgm:chPref val="0"/>
          <dgm:bulletEnabled val="1"/>
        </dgm:presLayoutVars>
      </dgm:prSet>
      <dgm:spPr/>
    </dgm:pt>
    <dgm:pt modelId="{FD8DF84C-7CBA-4FB3-AE4B-F239C4D3790A}" type="pres">
      <dgm:prSet presAssocID="{D9C14888-4A60-4A2C-A709-DDE2FCCE004C}" presName="desTx" presStyleLbl="alignAccFollowNode1" presStyleIdx="3" presStyleCnt="7">
        <dgm:presLayoutVars>
          <dgm:bulletEnabled val="1"/>
        </dgm:presLayoutVars>
      </dgm:prSet>
      <dgm:spPr/>
    </dgm:pt>
    <dgm:pt modelId="{4B0537D9-4208-412F-9CF6-591F1CE30879}" type="pres">
      <dgm:prSet presAssocID="{C7AF5594-1406-45A2-98E4-5231E32103DB}" presName="space" presStyleCnt="0"/>
      <dgm:spPr/>
    </dgm:pt>
    <dgm:pt modelId="{72AC2DBF-569C-42B5-8B9D-D084EDA134DB}" type="pres">
      <dgm:prSet presAssocID="{B2D284B3-2FC0-4B88-A871-319403B2010B}" presName="composite" presStyleCnt="0"/>
      <dgm:spPr/>
    </dgm:pt>
    <dgm:pt modelId="{8C165116-28E0-4FF0-9B11-2E4774A3637F}" type="pres">
      <dgm:prSet presAssocID="{B2D284B3-2FC0-4B88-A871-319403B2010B}" presName="parTx" presStyleLbl="alignNode1" presStyleIdx="4" presStyleCnt="7">
        <dgm:presLayoutVars>
          <dgm:chMax val="0"/>
          <dgm:chPref val="0"/>
          <dgm:bulletEnabled val="1"/>
        </dgm:presLayoutVars>
      </dgm:prSet>
      <dgm:spPr/>
    </dgm:pt>
    <dgm:pt modelId="{1F21E9FB-38E8-40D8-B058-C87D78CF4D1D}" type="pres">
      <dgm:prSet presAssocID="{B2D284B3-2FC0-4B88-A871-319403B2010B}" presName="desTx" presStyleLbl="alignAccFollowNode1" presStyleIdx="4" presStyleCnt="7">
        <dgm:presLayoutVars>
          <dgm:bulletEnabled val="1"/>
        </dgm:presLayoutVars>
      </dgm:prSet>
      <dgm:spPr/>
    </dgm:pt>
    <dgm:pt modelId="{C7528DD8-A9BF-4E9C-8782-5420D65C1F31}" type="pres">
      <dgm:prSet presAssocID="{A8D3E4C7-051B-4CF5-9E7F-FF19E99DA8E1}" presName="space" presStyleCnt="0"/>
      <dgm:spPr/>
    </dgm:pt>
    <dgm:pt modelId="{D246B34A-93FF-40B8-A912-F4D9A7BB524D}" type="pres">
      <dgm:prSet presAssocID="{FF7A18DC-CEBF-439A-BEEC-085045DA6FB5}" presName="composite" presStyleCnt="0"/>
      <dgm:spPr/>
    </dgm:pt>
    <dgm:pt modelId="{9286BA1D-029F-4EB7-93F2-950761EB2C33}" type="pres">
      <dgm:prSet presAssocID="{FF7A18DC-CEBF-439A-BEEC-085045DA6FB5}" presName="parTx" presStyleLbl="alignNode1" presStyleIdx="5" presStyleCnt="7">
        <dgm:presLayoutVars>
          <dgm:chMax val="0"/>
          <dgm:chPref val="0"/>
          <dgm:bulletEnabled val="1"/>
        </dgm:presLayoutVars>
      </dgm:prSet>
      <dgm:spPr/>
    </dgm:pt>
    <dgm:pt modelId="{380E847F-9EF9-4665-960B-451E7E2EF26F}" type="pres">
      <dgm:prSet presAssocID="{FF7A18DC-CEBF-439A-BEEC-085045DA6FB5}" presName="desTx" presStyleLbl="alignAccFollowNode1" presStyleIdx="5" presStyleCnt="7">
        <dgm:presLayoutVars>
          <dgm:bulletEnabled val="1"/>
        </dgm:presLayoutVars>
      </dgm:prSet>
      <dgm:spPr/>
    </dgm:pt>
    <dgm:pt modelId="{EF129EB0-73C9-4958-A80E-3A71D2483453}" type="pres">
      <dgm:prSet presAssocID="{C46A83C2-01A2-4CCD-A38B-B866701E9C23}" presName="space" presStyleCnt="0"/>
      <dgm:spPr/>
    </dgm:pt>
    <dgm:pt modelId="{384AC9B0-C210-4EB0-96CA-3FC5C0E228B5}" type="pres">
      <dgm:prSet presAssocID="{17A0B00B-9AFB-4873-9D44-D5332260F247}" presName="composite" presStyleCnt="0"/>
      <dgm:spPr/>
    </dgm:pt>
    <dgm:pt modelId="{2FDCD2AF-0582-480D-9ABF-DDFF1688E9BA}" type="pres">
      <dgm:prSet presAssocID="{17A0B00B-9AFB-4873-9D44-D5332260F247}" presName="parTx" presStyleLbl="alignNode1" presStyleIdx="6" presStyleCnt="7">
        <dgm:presLayoutVars>
          <dgm:chMax val="0"/>
          <dgm:chPref val="0"/>
          <dgm:bulletEnabled val="1"/>
        </dgm:presLayoutVars>
      </dgm:prSet>
      <dgm:spPr/>
    </dgm:pt>
    <dgm:pt modelId="{B5906B35-5066-490C-BD7E-1970E30A385E}" type="pres">
      <dgm:prSet presAssocID="{17A0B00B-9AFB-4873-9D44-D5332260F247}" presName="desTx" presStyleLbl="alignAccFollowNode1" presStyleIdx="6" presStyleCnt="7">
        <dgm:presLayoutVars>
          <dgm:bulletEnabled val="1"/>
        </dgm:presLayoutVars>
      </dgm:prSet>
      <dgm:spPr/>
    </dgm:pt>
  </dgm:ptLst>
  <dgm:cxnLst>
    <dgm:cxn modelId="{A79E6801-053A-4387-8403-77D226B05191}" type="presOf" srcId="{01E176EB-6B0B-401C-BE44-6ADF9A6558AA}" destId="{B5906B35-5066-490C-BD7E-1970E30A385E}" srcOrd="0" destOrd="7" presId="urn:microsoft.com/office/officeart/2005/8/layout/hList1"/>
    <dgm:cxn modelId="{C83F4105-3C12-45D3-B2D1-7658E730F693}" type="presOf" srcId="{EB18A881-F5DF-4B89-90E3-2B1B44809CE4}" destId="{C93EB9DC-37A2-401B-801C-6152E5550EC5}" srcOrd="0" destOrd="5" presId="urn:microsoft.com/office/officeart/2005/8/layout/hList1"/>
    <dgm:cxn modelId="{492CE506-5598-43CE-B504-4478AB75CCD9}" type="presOf" srcId="{8B8AAD20-9615-477C-AB69-90E6DF2DC0D3}" destId="{1F21E9FB-38E8-40D8-B058-C87D78CF4D1D}" srcOrd="0" destOrd="5" presId="urn:microsoft.com/office/officeart/2005/8/layout/hList1"/>
    <dgm:cxn modelId="{8A1CA808-30D0-41D7-A18F-4606B0F34EEA}" srcId="{D9C14888-4A60-4A2C-A709-DDE2FCCE004C}" destId="{3DAAEFDB-7B37-412F-9507-F935DDFA094B}" srcOrd="4" destOrd="0" parTransId="{F9FA65C4-1D58-4936-B637-37C5E66C98F5}" sibTransId="{109C712A-0E80-44D8-BBDA-43C65A2EE232}"/>
    <dgm:cxn modelId="{E6577A0A-C6C2-47E6-951C-F05B858C89CC}" type="presOf" srcId="{25210984-E60E-4725-AC43-083CB23F3545}" destId="{A81851EB-0BCD-47F2-93B0-C8996E5B548D}" srcOrd="0" destOrd="3" presId="urn:microsoft.com/office/officeart/2005/8/layout/hList1"/>
    <dgm:cxn modelId="{3BE4320D-D366-46AC-AAE6-BD59355EBE5C}" type="presOf" srcId="{A7B83351-940B-4652-A11C-B6DB1A1A75E2}" destId="{A81851EB-0BCD-47F2-93B0-C8996E5B548D}" srcOrd="0" destOrd="0" presId="urn:microsoft.com/office/officeart/2005/8/layout/hList1"/>
    <dgm:cxn modelId="{C9AD830D-8185-453E-A0D4-CEDADFEFB9B6}" srcId="{476108AA-FA1F-469E-8026-054C422EADDD}" destId="{2428B73B-261F-45F7-A408-18953417EEEC}" srcOrd="1" destOrd="0" parTransId="{9A125234-B133-43C9-A000-3EF348324C09}" sibTransId="{C34DE8AA-CD09-4362-BE5C-2DBF457D764B}"/>
    <dgm:cxn modelId="{9CCC150F-113C-473D-B67B-27FAAFE8B783}" type="presOf" srcId="{78B8E631-00AE-4385-BD44-EF5F99B4B024}" destId="{1F21E9FB-38E8-40D8-B058-C87D78CF4D1D}" srcOrd="0" destOrd="2" presId="urn:microsoft.com/office/officeart/2005/8/layout/hList1"/>
    <dgm:cxn modelId="{8A60420F-CA7C-4E21-9251-85B50654E5FD}" type="presOf" srcId="{17AA8240-B142-40C5-B9BB-4CE5BB6B512B}" destId="{A81851EB-0BCD-47F2-93B0-C8996E5B548D}" srcOrd="0" destOrd="2" presId="urn:microsoft.com/office/officeart/2005/8/layout/hList1"/>
    <dgm:cxn modelId="{1E8F6D10-75ED-4C4D-9AF1-901296AF9CF3}" type="presOf" srcId="{EC764C2B-22E6-4479-AD3A-C34B891254B1}" destId="{A81851EB-0BCD-47F2-93B0-C8996E5B548D}" srcOrd="0" destOrd="7" presId="urn:microsoft.com/office/officeart/2005/8/layout/hList1"/>
    <dgm:cxn modelId="{92521613-18ED-4507-9ECD-88611B5C0DB5}" type="presOf" srcId="{CCB8C5A4-19EF-44E4-8FE1-83197FBBF573}" destId="{FD8DF84C-7CBA-4FB3-AE4B-F239C4D3790A}" srcOrd="0" destOrd="0" presId="urn:microsoft.com/office/officeart/2005/8/layout/hList1"/>
    <dgm:cxn modelId="{D5558913-2C50-4BBA-98FC-ADF294D2F81D}" type="presOf" srcId="{D665E9AD-8664-461B-A79C-B83EED2A2534}" destId="{A81851EB-0BCD-47F2-93B0-C8996E5B548D}" srcOrd="0" destOrd="9" presId="urn:microsoft.com/office/officeart/2005/8/layout/hList1"/>
    <dgm:cxn modelId="{E9552815-479D-4238-BBC1-A7C42A2BC66E}" type="presOf" srcId="{30068791-6340-4489-9FA7-0B4163728CEA}" destId="{C93EB9DC-37A2-401B-801C-6152E5550EC5}" srcOrd="0" destOrd="2" presId="urn:microsoft.com/office/officeart/2005/8/layout/hList1"/>
    <dgm:cxn modelId="{3DD37615-DD14-45C4-B1EF-E466E971A5CE}" type="presOf" srcId="{8FC6B9C6-A764-4698-A8C2-45B15493FE75}" destId="{8C425AC2-DE66-4C33-A2DE-A4A6B0374DAE}" srcOrd="0" destOrd="6" presId="urn:microsoft.com/office/officeart/2005/8/layout/hList1"/>
    <dgm:cxn modelId="{2799C015-C0B8-4CF4-A963-38FEA26DC3AD}" type="presOf" srcId="{632C89F3-8BB0-4142-BD77-BE48477AA772}" destId="{A81851EB-0BCD-47F2-93B0-C8996E5B548D}" srcOrd="0" destOrd="5" presId="urn:microsoft.com/office/officeart/2005/8/layout/hList1"/>
    <dgm:cxn modelId="{031F3D19-143D-4E05-841F-A0ADDA44F799}" srcId="{A0BA98D1-B264-4B66-BDB1-93892BE25FA2}" destId="{17AA8240-B142-40C5-B9BB-4CE5BB6B512B}" srcOrd="2" destOrd="0" parTransId="{1C74E1AF-CF33-4E9C-8716-C71DB07999A4}" sibTransId="{E225A7DC-A00D-4EC9-85B1-19DBF4BF152E}"/>
    <dgm:cxn modelId="{B551021A-1CCA-47D4-9D4B-30218A88C57A}" srcId="{17A0B00B-9AFB-4873-9D44-D5332260F247}" destId="{C6788BB4-511E-416B-B92E-2DFD03F2CF74}" srcOrd="6" destOrd="0" parTransId="{B807A045-5F71-4614-ADF1-FEE47AF46737}" sibTransId="{D46560F7-4C2F-4EF2-99EA-122E63A352F8}"/>
    <dgm:cxn modelId="{2D459F1B-7D97-4E88-922A-1E52ECBE1F44}" srcId="{0CF134D7-D1D6-4F14-810D-DD69BE1505D9}" destId="{03C8CB9A-A0DA-4198-8C0C-F83B59C0D7A4}" srcOrd="4" destOrd="0" parTransId="{26AC788B-97AE-4A8C-8E9D-2C974EB79C04}" sibTransId="{DE121A10-2873-4546-842E-A4C2E7CC3CF1}"/>
    <dgm:cxn modelId="{74CAFB1C-6752-4EAB-9C4C-E54A85B07F93}" type="presOf" srcId="{16229CAC-6C3C-48B7-8B32-AAE20C789C4E}" destId="{FD8DF84C-7CBA-4FB3-AE4B-F239C4D3790A}" srcOrd="0" destOrd="3" presId="urn:microsoft.com/office/officeart/2005/8/layout/hList1"/>
    <dgm:cxn modelId="{E3140222-810E-47C8-8D37-A855FF6C0C1C}" type="presOf" srcId="{E42FCCA8-A511-4BFA-9EDB-DC96B54405C2}" destId="{380E847F-9EF9-4665-960B-451E7E2EF26F}" srcOrd="0" destOrd="1" presId="urn:microsoft.com/office/officeart/2005/8/layout/hList1"/>
    <dgm:cxn modelId="{99CC2A22-27C4-4362-9154-57187B408B5E}" srcId="{FF7A18DC-CEBF-439A-BEEC-085045DA6FB5}" destId="{E42FCCA8-A511-4BFA-9EDB-DC96B54405C2}" srcOrd="1" destOrd="0" parTransId="{C2A68AD3-4E4E-4C2D-A887-977EB3A64306}" sibTransId="{C7F41E04-57EB-4549-9573-2E8BE415CC83}"/>
    <dgm:cxn modelId="{6AC65324-A8F8-4095-B322-339E21426D01}" type="presOf" srcId="{1BB24AC0-F48C-4C7C-BA7D-A7CAD4ABBBF8}" destId="{A81851EB-0BCD-47F2-93B0-C8996E5B548D}" srcOrd="0" destOrd="8" presId="urn:microsoft.com/office/officeart/2005/8/layout/hList1"/>
    <dgm:cxn modelId="{D0E9B925-4F29-41BF-AF4E-6F52FB337527}" srcId="{A0BA98D1-B264-4B66-BDB1-93892BE25FA2}" destId="{632C89F3-8BB0-4142-BD77-BE48477AA772}" srcOrd="5" destOrd="0" parTransId="{6FA0D3D7-2095-44CC-B21E-B6728173A8A3}" sibTransId="{F605B8D9-57F4-44D1-BA27-784EFD17C7B4}"/>
    <dgm:cxn modelId="{6F57FD27-AA27-4930-AFF1-46C31AB342CC}" srcId="{0CF134D7-D1D6-4F14-810D-DD69BE1505D9}" destId="{EFCE1311-8A77-49C5-8727-02EDE904C5CB}" srcOrd="6" destOrd="0" parTransId="{AC5896D2-CF5E-4C93-9425-A66453DDC0DD}" sibTransId="{280BC1DF-4A9C-4D6E-A319-24BB32EDCE76}"/>
    <dgm:cxn modelId="{10C8472A-6577-4D2A-9EDD-C783A3D06FF6}" type="presOf" srcId="{703AAEAC-284E-447F-AEAA-9914DCF52FE4}" destId="{380E847F-9EF9-4665-960B-451E7E2EF26F}" srcOrd="0" destOrd="4" presId="urn:microsoft.com/office/officeart/2005/8/layout/hList1"/>
    <dgm:cxn modelId="{B6D92C2C-2023-49FB-82BF-7520FAD900E2}" type="presOf" srcId="{810A01B7-8E4A-4778-9805-15BC1914DB9E}" destId="{A81851EB-0BCD-47F2-93B0-C8996E5B548D}" srcOrd="0" destOrd="11" presId="urn:microsoft.com/office/officeart/2005/8/layout/hList1"/>
    <dgm:cxn modelId="{DABBF52F-DCFA-4606-915D-A863CA5A6623}" type="presOf" srcId="{2DD4DCB4-4BCB-4FB8-813F-DE37F8279AC0}" destId="{1F21E9FB-38E8-40D8-B058-C87D78CF4D1D}" srcOrd="0" destOrd="7" presId="urn:microsoft.com/office/officeart/2005/8/layout/hList1"/>
    <dgm:cxn modelId="{3E805F32-AF02-461F-8C89-16508746277A}" type="presOf" srcId="{3172F0D9-635E-406F-900B-025185C1A608}" destId="{8C425AC2-DE66-4C33-A2DE-A4A6B0374DAE}" srcOrd="0" destOrd="3" presId="urn:microsoft.com/office/officeart/2005/8/layout/hList1"/>
    <dgm:cxn modelId="{0B6FA832-AFB9-49D3-8177-6B2B476413E0}" type="presOf" srcId="{4616E743-2DBE-4D5C-B245-BD52A52197D9}" destId="{8C425AC2-DE66-4C33-A2DE-A4A6B0374DAE}" srcOrd="0" destOrd="4" presId="urn:microsoft.com/office/officeart/2005/8/layout/hList1"/>
    <dgm:cxn modelId="{7B72B132-D9D5-4068-9FAE-3016D7D6680D}" srcId="{0CF134D7-D1D6-4F14-810D-DD69BE1505D9}" destId="{E63217D4-A4A9-417F-B1F4-EA30A3F9E009}" srcOrd="3" destOrd="0" parTransId="{48D7D7DB-DA05-4317-9B19-FDF24E7DD386}" sibTransId="{0D2FC8CA-2DC0-42AC-84FB-B0D1DAB51D8E}"/>
    <dgm:cxn modelId="{471C1F36-0597-4932-8CB3-FD15E8578739}" srcId="{FF7A18DC-CEBF-439A-BEEC-085045DA6FB5}" destId="{E05D9E01-E9D3-4516-B7B8-F528D6E01548}" srcOrd="5" destOrd="0" parTransId="{82AAA40C-02AF-4024-8798-D4D0C131FE2D}" sibTransId="{DA723747-34C2-40A7-B19D-4298C0750E20}"/>
    <dgm:cxn modelId="{AB9BB236-9159-4B9E-969F-70E54358FE01}" type="presOf" srcId="{D95EF3CD-7355-4751-A3AA-2F364848349A}" destId="{FD8DF84C-7CBA-4FB3-AE4B-F239C4D3790A}" srcOrd="0" destOrd="6" presId="urn:microsoft.com/office/officeart/2005/8/layout/hList1"/>
    <dgm:cxn modelId="{5116D136-CFE9-412E-B9A6-A330FD17E17D}" type="presOf" srcId="{119F25DA-410E-4C83-869D-55AF05AB6B0D}" destId="{8C425AC2-DE66-4C33-A2DE-A4A6B0374DAE}" srcOrd="0" destOrd="5" presId="urn:microsoft.com/office/officeart/2005/8/layout/hList1"/>
    <dgm:cxn modelId="{825C983C-4220-40C3-989C-B9DE75157CD7}" srcId="{0CF134D7-D1D6-4F14-810D-DD69BE1505D9}" destId="{488B412D-3F44-408C-A205-66DFCF8F4624}" srcOrd="1" destOrd="0" parTransId="{910D5675-D18F-4965-A414-1BA1747693B8}" sibTransId="{B17BFD39-5A9E-4806-8E25-7D165ED599BD}"/>
    <dgm:cxn modelId="{815DD33C-9E6E-45CB-A084-CD6437CC4AD9}" type="presOf" srcId="{A28B4160-B9B5-42F2-9C32-6954050D05CA}" destId="{380E847F-9EF9-4665-960B-451E7E2EF26F}" srcOrd="0" destOrd="2" presId="urn:microsoft.com/office/officeart/2005/8/layout/hList1"/>
    <dgm:cxn modelId="{2D99183D-F66F-4176-BBA0-040753563E80}" type="presOf" srcId="{D9C14888-4A60-4A2C-A709-DDE2FCCE004C}" destId="{8D80D4BF-A810-496D-B02F-B8B1E2A7DCF4}" srcOrd="0" destOrd="0" presId="urn:microsoft.com/office/officeart/2005/8/layout/hList1"/>
    <dgm:cxn modelId="{9E042D3E-35DE-4B5C-A6D2-9F81DC6E83D0}" type="presOf" srcId="{4B2BB71F-93B2-43A4-AB31-745416975133}" destId="{A81851EB-0BCD-47F2-93B0-C8996E5B548D}" srcOrd="0" destOrd="10" presId="urn:microsoft.com/office/officeart/2005/8/layout/hList1"/>
    <dgm:cxn modelId="{C00DE03E-CCD4-4622-BC09-7B488F7BFD19}" srcId="{0CF134D7-D1D6-4F14-810D-DD69BE1505D9}" destId="{43BD1725-8661-4B4D-9BEE-5E623FCCC284}" srcOrd="7" destOrd="0" parTransId="{ACB7DCC5-0443-43A3-8D6D-B19C6C5A9F3D}" sibTransId="{D6CF44B4-D407-47E0-9F93-3FF3B374E4F0}"/>
    <dgm:cxn modelId="{A5AE815E-66E7-4E7C-81C6-38F54BA209C9}" srcId="{0CF134D7-D1D6-4F14-810D-DD69BE1505D9}" destId="{93D15266-AFE1-439D-B866-E367FA34EB4A}" srcOrd="0" destOrd="0" parTransId="{7512858D-0AA3-4A7D-8D84-B618B12D4267}" sibTransId="{E472F380-9FC2-44A8-A032-F742358D2ED2}"/>
    <dgm:cxn modelId="{4AF7235F-ABED-4E2B-A1B2-E907DEF5513F}" srcId="{FF7A18DC-CEBF-439A-BEEC-085045DA6FB5}" destId="{A28B4160-B9B5-42F2-9C32-6954050D05CA}" srcOrd="2" destOrd="0" parTransId="{0D2A6F0E-0F6D-4AB0-A7F8-A573AF80F4DB}" sibTransId="{BFF0D8FD-B486-45E7-8D80-653BFDF76554}"/>
    <dgm:cxn modelId="{B3852D41-6EA5-45F8-BDAE-0EF88C922411}" type="presOf" srcId="{EC40E878-2140-410D-A6FC-96FFDC21282B}" destId="{FD8DF84C-7CBA-4FB3-AE4B-F239C4D3790A}" srcOrd="0" destOrd="5" presId="urn:microsoft.com/office/officeart/2005/8/layout/hList1"/>
    <dgm:cxn modelId="{17230562-D215-4BA2-8508-B77512911602}" type="presOf" srcId="{88B48A04-0775-4A22-A126-73FF0CFBCA65}" destId="{B5906B35-5066-490C-BD7E-1970E30A385E}" srcOrd="0" destOrd="5" presId="urn:microsoft.com/office/officeart/2005/8/layout/hList1"/>
    <dgm:cxn modelId="{4BF06B62-3B53-4246-A76C-24EDB767AC6B}" type="presOf" srcId="{76C5B987-F8A7-4AE0-B492-D80A328A2DB1}" destId="{380E847F-9EF9-4665-960B-451E7E2EF26F}" srcOrd="0" destOrd="7" presId="urn:microsoft.com/office/officeart/2005/8/layout/hList1"/>
    <dgm:cxn modelId="{EE4CA162-4595-477E-A224-DC32298CB45F}" srcId="{0CF134D7-D1D6-4F14-810D-DD69BE1505D9}" destId="{30068791-6340-4489-9FA7-0B4163728CEA}" srcOrd="2" destOrd="0" parTransId="{2A4B4788-A8B5-4B35-ABE6-8A33B07C2788}" sibTransId="{49122D91-D80F-44C1-AD59-41C9D2039480}"/>
    <dgm:cxn modelId="{ED393844-094E-4CA1-8977-B0056D0CA8F1}" type="presOf" srcId="{0A9039D4-B564-476B-AF73-F0C9C5A39F5E}" destId="{B5906B35-5066-490C-BD7E-1970E30A385E}" srcOrd="0" destOrd="3" presId="urn:microsoft.com/office/officeart/2005/8/layout/hList1"/>
    <dgm:cxn modelId="{015B5744-502F-41C7-8E26-9C45A65E1B9D}" srcId="{0CF134D7-D1D6-4F14-810D-DD69BE1505D9}" destId="{B178DEC4-59A1-429E-92F4-42917CB92DFD}" srcOrd="10" destOrd="0" parTransId="{86C2A841-358F-4821-9A9C-DDFFE3A106F8}" sibTransId="{E198BED4-9A87-455B-BA94-F4778CD019A4}"/>
    <dgm:cxn modelId="{CFEC5864-56E3-4646-814F-488B51B6049B}" type="presOf" srcId="{17A0B00B-9AFB-4873-9D44-D5332260F247}" destId="{2FDCD2AF-0582-480D-9ABF-DDFF1688E9BA}" srcOrd="0" destOrd="0" presId="urn:microsoft.com/office/officeart/2005/8/layout/hList1"/>
    <dgm:cxn modelId="{10669D45-91F8-4716-A705-759254328E32}" type="presOf" srcId="{A0BA98D1-B264-4B66-BDB1-93892BE25FA2}" destId="{C9924ACE-4CA1-4A2C-B419-1AC2B48D975B}" srcOrd="0" destOrd="0" presId="urn:microsoft.com/office/officeart/2005/8/layout/hList1"/>
    <dgm:cxn modelId="{3ED84E66-1FAD-482B-9544-705BFACAD7F5}" srcId="{A0BA98D1-B264-4B66-BDB1-93892BE25FA2}" destId="{D665E9AD-8664-461B-A79C-B83EED2A2534}" srcOrd="9" destOrd="0" parTransId="{F1EEC1CE-225C-48BD-82B3-408641667666}" sibTransId="{6260A206-7A12-4073-98B3-306ABDFD9641}"/>
    <dgm:cxn modelId="{98EA4767-70D2-47FF-83D1-C6FAD366CD7F}" type="presOf" srcId="{B178DEC4-59A1-429E-92F4-42917CB92DFD}" destId="{C93EB9DC-37A2-401B-801C-6152E5550EC5}" srcOrd="0" destOrd="10" presId="urn:microsoft.com/office/officeart/2005/8/layout/hList1"/>
    <dgm:cxn modelId="{1DFAF368-21F4-48CA-923D-00FF8206768B}" srcId="{476108AA-FA1F-469E-8026-054C422EADDD}" destId="{CD5D6024-BECF-46C0-8E82-A7F944A75553}" srcOrd="10" destOrd="0" parTransId="{41392194-7683-4CED-AD69-CAA744A5FA32}" sibTransId="{83478036-9FBF-43CD-A74A-9D29BE298CFD}"/>
    <dgm:cxn modelId="{31ECA269-9087-403C-BA96-FD1D55DAD55E}" srcId="{17A0B00B-9AFB-4873-9D44-D5332260F247}" destId="{5F7A17E7-8477-4966-B949-612627908256}" srcOrd="2" destOrd="0" parTransId="{4DDA25F7-7748-4A29-84A7-FE71478A9296}" sibTransId="{A178F80C-3C1F-4CC9-86A9-4CACF2E9E897}"/>
    <dgm:cxn modelId="{A018A76A-7540-4807-80BD-8EBDD65EE4C5}" type="presOf" srcId="{9448C123-AA6A-4BD4-AEFB-D5E667EB084B}" destId="{8C425AC2-DE66-4C33-A2DE-A4A6B0374DAE}" srcOrd="0" destOrd="7" presId="urn:microsoft.com/office/officeart/2005/8/layout/hList1"/>
    <dgm:cxn modelId="{EE1C956B-A8DC-49A9-B544-A19B476C92E8}" type="presOf" srcId="{CD5D6024-BECF-46C0-8E82-A7F944A75553}" destId="{8C425AC2-DE66-4C33-A2DE-A4A6B0374DAE}" srcOrd="0" destOrd="10" presId="urn:microsoft.com/office/officeart/2005/8/layout/hList1"/>
    <dgm:cxn modelId="{8BF4EA4D-2000-4FA9-9A29-694BBF31484C}" srcId="{0CF134D7-D1D6-4F14-810D-DD69BE1505D9}" destId="{D46F3131-DCBE-4365-9626-9ABB174A9225}" srcOrd="8" destOrd="0" parTransId="{CCBDA2B6-A83C-4895-9184-844A94C44E3E}" sibTransId="{FF2F2D98-7BB2-4DF3-8332-2A8E8A954323}"/>
    <dgm:cxn modelId="{B587314E-1ECE-4336-8C80-01174B3B8BE0}" type="presOf" srcId="{1BCF05AA-F676-4E29-9B85-F828F37AB7CB}" destId="{8C425AC2-DE66-4C33-A2DE-A4A6B0374DAE}" srcOrd="0" destOrd="8" presId="urn:microsoft.com/office/officeart/2005/8/layout/hList1"/>
    <dgm:cxn modelId="{383ECA4E-3D2A-4234-9AE1-9B4B2F86706A}" srcId="{B2D284B3-2FC0-4B88-A871-319403B2010B}" destId="{1973B559-BD59-4663-8443-034ABE7AE267}" srcOrd="8" destOrd="0" parTransId="{7E22069A-426F-41BF-B2B6-87960DA04834}" sibTransId="{E84FC39B-690F-467C-8E5B-FF051F85A4B5}"/>
    <dgm:cxn modelId="{488F284F-039D-460A-ACC0-DBA8E4882468}" srcId="{B2D284B3-2FC0-4B88-A871-319403B2010B}" destId="{8B8AAD20-9615-477C-AB69-90E6DF2DC0D3}" srcOrd="5" destOrd="0" parTransId="{FE7897AC-0645-4A64-A161-1D121412D9D0}" sibTransId="{61C2032A-DCC6-4C7F-A19A-E7A4830EACCE}"/>
    <dgm:cxn modelId="{488F8E6F-AF46-4EC8-BB37-BDF30D9671B2}" srcId="{AF4EA72B-C82D-4732-86F3-C9BEF627A91D}" destId="{0CF134D7-D1D6-4F14-810D-DD69BE1505D9}" srcOrd="1" destOrd="0" parTransId="{74C386C1-C115-4EB9-84CC-C68024813B3A}" sibTransId="{3890E5D7-73B1-4D42-A690-F43C84922B0B}"/>
    <dgm:cxn modelId="{D4AF1550-7B69-4A1B-83A9-C066F6F33A9C}" type="presOf" srcId="{1973B559-BD59-4663-8443-034ABE7AE267}" destId="{1F21E9FB-38E8-40D8-B058-C87D78CF4D1D}" srcOrd="0" destOrd="8" presId="urn:microsoft.com/office/officeart/2005/8/layout/hList1"/>
    <dgm:cxn modelId="{98D03550-18E0-4977-BD72-883DCCD4451C}" srcId="{FF7A18DC-CEBF-439A-BEEC-085045DA6FB5}" destId="{AD41561D-D692-47F5-A287-D8B62281B559}" srcOrd="3" destOrd="0" parTransId="{5C330BA8-A4FE-4057-A6BD-EA98CFA7D90B}" sibTransId="{A725E8CF-F741-47EF-A986-D2041EF3274C}"/>
    <dgm:cxn modelId="{19AEE270-BA76-48E6-AD8F-EA874D231D6B}" srcId="{476108AA-FA1F-469E-8026-054C422EADDD}" destId="{9448C123-AA6A-4BD4-AEFB-D5E667EB084B}" srcOrd="7" destOrd="0" parTransId="{4CD24B8C-B4F5-455E-BBE6-CBF558B98EAD}" sibTransId="{4F67C21E-9C3E-47A8-A90F-715745EB79EA}"/>
    <dgm:cxn modelId="{717ADC51-52E9-4037-A457-BA292C0D64C4}" type="presOf" srcId="{476108AA-FA1F-469E-8026-054C422EADDD}" destId="{540580B0-92F6-4349-AA42-61593D010381}" srcOrd="0" destOrd="0" presId="urn:microsoft.com/office/officeart/2005/8/layout/hList1"/>
    <dgm:cxn modelId="{D88B0452-B4AE-4BD2-8F4B-06F521E0FCA0}" type="presOf" srcId="{CF5AF7B2-8C99-4821-9DF4-1CCC7B6F4399}" destId="{FD8DF84C-7CBA-4FB3-AE4B-F239C4D3790A}" srcOrd="0" destOrd="1" presId="urn:microsoft.com/office/officeart/2005/8/layout/hList1"/>
    <dgm:cxn modelId="{AD5A0A72-2D01-42F8-A6E9-E6D3362E0C00}" srcId="{FF7A18DC-CEBF-439A-BEEC-085045DA6FB5}" destId="{703AAEAC-284E-447F-AEAA-9914DCF52FE4}" srcOrd="4" destOrd="0" parTransId="{706DBB01-D989-4335-AB84-1BCB4B0D9EF0}" sibTransId="{527AFCEA-19D0-4763-A166-B65B710C678F}"/>
    <dgm:cxn modelId="{70186C54-9E00-4ECA-8FEC-F005487578BC}" srcId="{0CF134D7-D1D6-4F14-810D-DD69BE1505D9}" destId="{EB18A881-F5DF-4B89-90E3-2B1B44809CE4}" srcOrd="5" destOrd="0" parTransId="{75CA4423-4840-4D6B-81DE-287902A7BF81}" sibTransId="{68C5C09F-06B0-4F20-9D7E-45A41DFBC165}"/>
    <dgm:cxn modelId="{E22A8D54-EFA2-477B-9675-439007EE09BB}" type="presOf" srcId="{F2CDDA98-776E-4B81-B0E9-23901B9B9E40}" destId="{1F21E9FB-38E8-40D8-B058-C87D78CF4D1D}" srcOrd="0" destOrd="1" presId="urn:microsoft.com/office/officeart/2005/8/layout/hList1"/>
    <dgm:cxn modelId="{0BE81C55-76E9-4621-B7F3-887B37A0AAD2}" type="presOf" srcId="{3DAAEFDB-7B37-412F-9507-F935DDFA094B}" destId="{FD8DF84C-7CBA-4FB3-AE4B-F239C4D3790A}" srcOrd="0" destOrd="4" presId="urn:microsoft.com/office/officeart/2005/8/layout/hList1"/>
    <dgm:cxn modelId="{AAC53D55-A3CA-4090-A82B-B37D4A0AB0B3}" srcId="{D9C14888-4A60-4A2C-A709-DDE2FCCE004C}" destId="{EC40E878-2140-410D-A6FC-96FFDC21282B}" srcOrd="5" destOrd="0" parTransId="{EA7F836A-B0D4-4720-AE62-812849F7683A}" sibTransId="{5F2E98D0-988D-48EB-AFA8-CFA920EFBFFB}"/>
    <dgm:cxn modelId="{79B58A56-7315-4371-8AE2-3A1B44F2E02C}" type="presOf" srcId="{C0E0B768-01C1-4C65-85CC-1D18E4673619}" destId="{8C425AC2-DE66-4C33-A2DE-A4A6B0374DAE}" srcOrd="0" destOrd="2" presId="urn:microsoft.com/office/officeart/2005/8/layout/hList1"/>
    <dgm:cxn modelId="{F798F557-2209-490A-87E5-5CFE56A32C87}" type="presOf" srcId="{2818F909-0D03-4D20-8497-753A5A859D8F}" destId="{A81851EB-0BCD-47F2-93B0-C8996E5B548D}" srcOrd="0" destOrd="4" presId="urn:microsoft.com/office/officeart/2005/8/layout/hList1"/>
    <dgm:cxn modelId="{3B76A278-E470-4D16-A0D7-9D4EA389FF84}" type="presOf" srcId="{F3632CE5-398E-43AD-9C0C-CDD14BC61F1A}" destId="{380E847F-9EF9-4665-960B-451E7E2EF26F}" srcOrd="0" destOrd="6" presId="urn:microsoft.com/office/officeart/2005/8/layout/hList1"/>
    <dgm:cxn modelId="{40F9E178-3F61-4BDD-AA31-C85C108CE79E}" srcId="{17A0B00B-9AFB-4873-9D44-D5332260F247}" destId="{88B48A04-0775-4A22-A126-73FF0CFBCA65}" srcOrd="5" destOrd="0" parTransId="{A629485B-F9F2-4E78-8773-2A23DF1D9145}" sibTransId="{11033A2C-3768-49C3-B0DA-B15FFB1943B4}"/>
    <dgm:cxn modelId="{FA81A359-6399-4684-BEE1-06BA3EDFD9FE}" srcId="{D9C14888-4A60-4A2C-A709-DDE2FCCE004C}" destId="{CCB8C5A4-19EF-44E4-8FE1-83197FBBF573}" srcOrd="0" destOrd="0" parTransId="{9CA478A8-8650-4DB3-8B21-3D119C1AB499}" sibTransId="{D479CD93-91C0-4A6C-B6C1-3F89F7165ED8}"/>
    <dgm:cxn modelId="{EBAAC45A-8BC3-47DE-B72A-5F955F5B595C}" srcId="{476108AA-FA1F-469E-8026-054C422EADDD}" destId="{DAC6C9CC-64AF-42DF-A7E1-3966F56CC53B}" srcOrd="9" destOrd="0" parTransId="{2B9B6D2A-F46D-4F19-BAD8-7FD7216295F4}" sibTransId="{539B6113-E7B9-4D28-AE2A-9E2E0B32E6CA}"/>
    <dgm:cxn modelId="{A47CAC7B-BD23-4A76-8B57-FE3C044F7926}" srcId="{476108AA-FA1F-469E-8026-054C422EADDD}" destId="{1BCF05AA-F676-4E29-9B85-F828F37AB7CB}" srcOrd="8" destOrd="0" parTransId="{C758EAE7-B1FC-4A66-A067-A7E89C630DD7}" sibTransId="{6EC7D0F2-1661-457A-8CAC-B52E76333D95}"/>
    <dgm:cxn modelId="{5141B17D-5DFC-4903-9401-5EB44F62F182}" type="presOf" srcId="{EFCE1311-8A77-49C5-8727-02EDE904C5CB}" destId="{C93EB9DC-37A2-401B-801C-6152E5550EC5}" srcOrd="0" destOrd="6" presId="urn:microsoft.com/office/officeart/2005/8/layout/hList1"/>
    <dgm:cxn modelId="{99CB9680-A1AC-42D1-AFEE-49575305D403}" srcId="{D9C14888-4A60-4A2C-A709-DDE2FCCE004C}" destId="{6F2DE0CD-0310-4925-8615-C12EC743B77C}" srcOrd="2" destOrd="0" parTransId="{4DC86EE3-A98F-484C-ABA0-A71BE722EA14}" sibTransId="{E4119429-3AC6-4BF2-A8CE-E387AB9A8343}"/>
    <dgm:cxn modelId="{80A8D380-7365-44B5-9709-90B9DDDC3413}" type="presOf" srcId="{FF7A18DC-CEBF-439A-BEEC-085045DA6FB5}" destId="{9286BA1D-029F-4EB7-93F2-950761EB2C33}" srcOrd="0" destOrd="0" presId="urn:microsoft.com/office/officeart/2005/8/layout/hList1"/>
    <dgm:cxn modelId="{40F56F81-DA31-4252-977F-92CE72184E7B}" srcId="{476108AA-FA1F-469E-8026-054C422EADDD}" destId="{119F25DA-410E-4C83-869D-55AF05AB6B0D}" srcOrd="5" destOrd="0" parTransId="{15F91986-5553-48DE-8F13-E8E03F9A3F12}" sibTransId="{A6352B12-040B-4E12-8C48-E82EBD82DADF}"/>
    <dgm:cxn modelId="{C9380B82-F520-476E-90AC-A0A98113DF7C}" type="presOf" srcId="{E05D9E01-E9D3-4516-B7B8-F528D6E01548}" destId="{380E847F-9EF9-4665-960B-451E7E2EF26F}" srcOrd="0" destOrd="5" presId="urn:microsoft.com/office/officeart/2005/8/layout/hList1"/>
    <dgm:cxn modelId="{99125C82-6D46-48D5-AE00-08F235692AF6}" type="presOf" srcId="{5F7A17E7-8477-4966-B949-612627908256}" destId="{B5906B35-5066-490C-BD7E-1970E30A385E}" srcOrd="0" destOrd="2" presId="urn:microsoft.com/office/officeart/2005/8/layout/hList1"/>
    <dgm:cxn modelId="{94E3CF82-C498-4437-9400-FFA130FB8884}" srcId="{A0BA98D1-B264-4B66-BDB1-93892BE25FA2}" destId="{25210984-E60E-4725-AC43-083CB23F3545}" srcOrd="3" destOrd="0" parTransId="{4B7889CD-C0F6-42BF-B580-865779D19C3F}" sibTransId="{D09E9928-F3FD-440C-82D6-09D12BBA50C7}"/>
    <dgm:cxn modelId="{8E13CA85-26D4-45AD-9F48-E44B800D3633}" srcId="{476108AA-FA1F-469E-8026-054C422EADDD}" destId="{C0E0B768-01C1-4C65-85CC-1D18E4673619}" srcOrd="2" destOrd="0" parTransId="{8220506D-D0DE-44A6-BCAD-064CEB043BB2}" sibTransId="{15661C3E-5A88-4B50-9500-CA2A26425F72}"/>
    <dgm:cxn modelId="{D4C0C389-3F61-48A1-A59B-023DA5A7B38B}" srcId="{17A0B00B-9AFB-4873-9D44-D5332260F247}" destId="{7C89EF6E-9971-4FE0-8986-9B313C88CB19}" srcOrd="1" destOrd="0" parTransId="{100E1F9A-4FF1-4F81-AF61-76A14A9D45B2}" sibTransId="{ABDB50BD-DF76-44D0-8AC3-1CCBBA514B58}"/>
    <dgm:cxn modelId="{65B5D48A-F935-4C10-A1F9-9D1824E3DF73}" srcId="{B2D284B3-2FC0-4B88-A871-319403B2010B}" destId="{038B2DCA-9F5A-4EF8-91CE-BC10779D77A5}" srcOrd="6" destOrd="0" parTransId="{8566EAF9-69B5-4A12-9AD4-132B4EF5DC16}" sibTransId="{29C1E0DF-6250-416E-B3F8-77A276724DE1}"/>
    <dgm:cxn modelId="{034EEA8A-5B69-4A2F-81A3-8E1B49D91963}" srcId="{B2D284B3-2FC0-4B88-A871-319403B2010B}" destId="{2DD4DCB4-4BCB-4FB8-813F-DE37F8279AC0}" srcOrd="7" destOrd="0" parTransId="{9DC4D4D4-4393-4683-9344-DAA1737FEA12}" sibTransId="{9A9B312D-35F2-42D6-9BD1-5DC8E1E3026A}"/>
    <dgm:cxn modelId="{D48FAE8B-DA52-4214-BEB8-C8E91ADC74A5}" srcId="{17A0B00B-9AFB-4873-9D44-D5332260F247}" destId="{464A57A1-8905-45A1-B5F8-BBDE84450662}" srcOrd="8" destOrd="0" parTransId="{4806977C-3EF0-4274-90D2-A88DE235547C}" sibTransId="{71DCD83A-C0D5-4184-8DE2-7237FD850FCA}"/>
    <dgm:cxn modelId="{918DB38B-B4A3-4956-90F9-2FE4316E6051}" srcId="{17A0B00B-9AFB-4873-9D44-D5332260F247}" destId="{01E176EB-6B0B-401C-BE44-6ADF9A6558AA}" srcOrd="7" destOrd="0" parTransId="{4475A894-6A53-473A-98B0-C13F2B0DF9CD}" sibTransId="{2E2E0377-6B56-43A0-93CA-0257A9FDC73C}"/>
    <dgm:cxn modelId="{A54E898E-C9C9-4778-BDAF-52695FFD3D81}" srcId="{FF7A18DC-CEBF-439A-BEEC-085045DA6FB5}" destId="{F3632CE5-398E-43AD-9C0C-CDD14BC61F1A}" srcOrd="6" destOrd="0" parTransId="{1F1C5A62-D292-4DE2-B494-C3E269F51359}" sibTransId="{5A5B8461-216B-45A2-8A39-977DFEA1EA07}"/>
    <dgm:cxn modelId="{E0452290-3429-4F5D-89AE-8A54D1D5C1C3}" srcId="{FF7A18DC-CEBF-439A-BEEC-085045DA6FB5}" destId="{76C5B987-F8A7-4AE0-B492-D80A328A2DB1}" srcOrd="7" destOrd="0" parTransId="{45B0264A-D84D-4F4E-931C-CC15E0F7A4C1}" sibTransId="{B5D2DB82-6B70-4D31-A90A-4AA45C5BA61D}"/>
    <dgm:cxn modelId="{0042E990-3D4A-443D-A64E-C27C788BB312}" srcId="{17A0B00B-9AFB-4873-9D44-D5332260F247}" destId="{A2D526CB-ECB5-4E5D-9C75-EA215592DCF3}" srcOrd="4" destOrd="0" parTransId="{2E56739D-DB97-4413-BEDC-AA0AA913FF60}" sibTransId="{611EE7C6-95C7-42EE-8AB3-89AF3F3798C0}"/>
    <dgm:cxn modelId="{19DC9391-15C3-4762-9FD9-BB671F17CFE8}" type="presOf" srcId="{6F2DE0CD-0310-4925-8615-C12EC743B77C}" destId="{FD8DF84C-7CBA-4FB3-AE4B-F239C4D3790A}" srcOrd="0" destOrd="2" presId="urn:microsoft.com/office/officeart/2005/8/layout/hList1"/>
    <dgm:cxn modelId="{DF02F893-3ED1-4CC1-B734-52AF454D971B}" srcId="{A0BA98D1-B264-4B66-BDB1-93892BE25FA2}" destId="{A7B83351-940B-4652-A11C-B6DB1A1A75E2}" srcOrd="0" destOrd="0" parTransId="{6E7B8E1A-449E-49CE-853E-F39D2693B38A}" sibTransId="{AE749636-5965-4D64-9071-61CAF819AEE8}"/>
    <dgm:cxn modelId="{F034CA94-2C8D-47A1-8A12-6580020D4D60}" srcId="{FF7A18DC-CEBF-439A-BEEC-085045DA6FB5}" destId="{B92E3703-478B-4702-A4CD-04F5A07307DE}" srcOrd="0" destOrd="0" parTransId="{9A15C0AB-3EF2-4104-9ADB-559A9AE2C1B1}" sibTransId="{3A2BB7F7-A6AC-49DA-9B89-41CDCCDEE6FA}"/>
    <dgm:cxn modelId="{D44FD89C-37E5-41AF-9DF9-2800994B124C}" srcId="{A0BA98D1-B264-4B66-BDB1-93892BE25FA2}" destId="{D6DB95F2-D564-4E63-B441-0C410E13EB26}" srcOrd="1" destOrd="0" parTransId="{F767A0F4-3C98-4F87-B6C9-49722916AB49}" sibTransId="{9EEF9B83-A582-4516-A421-1DD5703AB577}"/>
    <dgm:cxn modelId="{B37D419E-7662-4620-865B-86C54AA62ACD}" type="presOf" srcId="{93D15266-AFE1-439D-B866-E367FA34EB4A}" destId="{C93EB9DC-37A2-401B-801C-6152E5550EC5}" srcOrd="0" destOrd="0" presId="urn:microsoft.com/office/officeart/2005/8/layout/hList1"/>
    <dgm:cxn modelId="{112110A0-076A-4A95-A1A8-F309075DB90E}" srcId="{A0BA98D1-B264-4B66-BDB1-93892BE25FA2}" destId="{1BB24AC0-F48C-4C7C-BA7D-A7CAD4ABBBF8}" srcOrd="8" destOrd="0" parTransId="{1B19C3F9-DD19-4F16-B194-95A83E39BDF5}" sibTransId="{03014114-D0D6-4BC3-B8BC-696BDBA405F0}"/>
    <dgm:cxn modelId="{0491EDA0-4958-428C-A2EA-67E751715048}" type="presOf" srcId="{03C8CB9A-A0DA-4198-8C0C-F83B59C0D7A4}" destId="{C93EB9DC-37A2-401B-801C-6152E5550EC5}" srcOrd="0" destOrd="4" presId="urn:microsoft.com/office/officeart/2005/8/layout/hList1"/>
    <dgm:cxn modelId="{C05761A1-33A1-4147-A860-4AFFA30A0827}" srcId="{476108AA-FA1F-469E-8026-054C422EADDD}" destId="{4616E743-2DBE-4D5C-B245-BD52A52197D9}" srcOrd="4" destOrd="0" parTransId="{DE58B960-E7BD-4275-91E0-8845085C52FD}" sibTransId="{79AFC555-9D01-4593-90AF-3D563AA5A117}"/>
    <dgm:cxn modelId="{793F7CA1-625D-4ED9-9D9A-C2BAE6B0D9DE}" type="presOf" srcId="{43BD1725-8661-4B4D-9BEE-5E623FCCC284}" destId="{C93EB9DC-37A2-401B-801C-6152E5550EC5}" srcOrd="0" destOrd="7" presId="urn:microsoft.com/office/officeart/2005/8/layout/hList1"/>
    <dgm:cxn modelId="{5FC7CCA1-2393-4923-A3BD-067FFD6036BB}" srcId="{AF4EA72B-C82D-4732-86F3-C9BEF627A91D}" destId="{D9C14888-4A60-4A2C-A709-DDE2FCCE004C}" srcOrd="3" destOrd="0" parTransId="{C534DF01-3D87-4088-8821-B76F31F22541}" sibTransId="{C7AF5594-1406-45A2-98E4-5231E32103DB}"/>
    <dgm:cxn modelId="{D00DF0A1-EA24-4525-976E-DFBCF59AD8B5}" type="presOf" srcId="{B92E3703-478B-4702-A4CD-04F5A07307DE}" destId="{380E847F-9EF9-4665-960B-451E7E2EF26F}" srcOrd="0" destOrd="0" presId="urn:microsoft.com/office/officeart/2005/8/layout/hList1"/>
    <dgm:cxn modelId="{AD5BECA3-291E-4343-A412-4C68F461FD23}" srcId="{17A0B00B-9AFB-4873-9D44-D5332260F247}" destId="{0A9039D4-B564-476B-AF73-F0C9C5A39F5E}" srcOrd="3" destOrd="0" parTransId="{60EBCE1E-D39A-4533-A48D-5DCEEB15F896}" sibTransId="{97FDB790-981F-43AE-B34A-750052E9296A}"/>
    <dgm:cxn modelId="{CAF718A6-9D34-4A83-8FED-F38D2A9C0474}" srcId="{A0BA98D1-B264-4B66-BDB1-93892BE25FA2}" destId="{4664B6A9-E5B9-4EC9-BFFD-A0C720FEE6EB}" srcOrd="6" destOrd="0" parTransId="{0554EB94-3939-4A11-8D27-2A813829496F}" sibTransId="{56F5AED7-984B-430D-AD60-ED1D04CCDA7B}"/>
    <dgm:cxn modelId="{E3FCC1A7-4AA3-4EAE-B40F-E565FA140E9F}" type="presOf" srcId="{8C8722C4-1377-4D52-BDDC-8F3191C346ED}" destId="{1F21E9FB-38E8-40D8-B058-C87D78CF4D1D}" srcOrd="0" destOrd="4" presId="urn:microsoft.com/office/officeart/2005/8/layout/hList1"/>
    <dgm:cxn modelId="{9A07F7AB-AE9B-4CB3-BE1A-046634A579AA}" type="presOf" srcId="{DC596F34-69DF-4649-9161-814D25450FA2}" destId="{FD8DF84C-7CBA-4FB3-AE4B-F239C4D3790A}" srcOrd="0" destOrd="7" presId="urn:microsoft.com/office/officeart/2005/8/layout/hList1"/>
    <dgm:cxn modelId="{4262F6B3-19BD-45DF-8C70-067FA527D5F3}" type="presOf" srcId="{E63217D4-A4A9-417F-B1F4-EA30A3F9E009}" destId="{C93EB9DC-37A2-401B-801C-6152E5550EC5}" srcOrd="0" destOrd="3" presId="urn:microsoft.com/office/officeart/2005/8/layout/hList1"/>
    <dgm:cxn modelId="{4B10FCB4-B3DB-47DB-8181-2EE87489E17A}" type="presOf" srcId="{464A57A1-8905-45A1-B5F8-BBDE84450662}" destId="{B5906B35-5066-490C-BD7E-1970E30A385E}" srcOrd="0" destOrd="8" presId="urn:microsoft.com/office/officeart/2005/8/layout/hList1"/>
    <dgm:cxn modelId="{368750B5-2627-441A-9A5C-E711E4ACDAD6}" srcId="{D9C14888-4A60-4A2C-A709-DDE2FCCE004C}" destId="{DC596F34-69DF-4649-9161-814D25450FA2}" srcOrd="7" destOrd="0" parTransId="{8450A553-E799-41E0-B5BC-133C495DD38B}" sibTransId="{5EB831EB-BAC7-4D69-8B44-C4403E3A6683}"/>
    <dgm:cxn modelId="{9DA412B6-C358-4215-96E9-E48458B9DDDA}" type="presOf" srcId="{D6308D84-964B-464B-91D5-368BA1400303}" destId="{1F21E9FB-38E8-40D8-B058-C87D78CF4D1D}" srcOrd="0" destOrd="3" presId="urn:microsoft.com/office/officeart/2005/8/layout/hList1"/>
    <dgm:cxn modelId="{E6E63FB6-0D2C-4DF1-88A4-9ABBD899500C}" srcId="{B2D284B3-2FC0-4B88-A871-319403B2010B}" destId="{78B8E631-00AE-4385-BD44-EF5F99B4B024}" srcOrd="2" destOrd="0" parTransId="{FC6E6F45-9E27-4CEE-B4B1-A918CAB957FF}" sibTransId="{2A928768-ACB9-409C-AC3F-035928C911E9}"/>
    <dgm:cxn modelId="{A7ED52B8-122C-4AA4-92C6-7E654B4CC2D3}" type="presOf" srcId="{AF4EA72B-C82D-4732-86F3-C9BEF627A91D}" destId="{71149739-FD61-4020-A3D3-7C9F3A00BA8F}" srcOrd="0" destOrd="0" presId="urn:microsoft.com/office/officeart/2005/8/layout/hList1"/>
    <dgm:cxn modelId="{681C92B8-6482-4E6E-A490-A5E8AEAF596D}" type="presOf" srcId="{D6DB95F2-D564-4E63-B441-0C410E13EB26}" destId="{A81851EB-0BCD-47F2-93B0-C8996E5B548D}" srcOrd="0" destOrd="1" presId="urn:microsoft.com/office/officeart/2005/8/layout/hList1"/>
    <dgm:cxn modelId="{CCD315B9-C175-4DA2-BE55-029BB8A83D65}" type="presOf" srcId="{3FA7F7E7-378B-4984-9231-86A6B1F97B1F}" destId="{FD8DF84C-7CBA-4FB3-AE4B-F239C4D3790A}" srcOrd="0" destOrd="8" presId="urn:microsoft.com/office/officeart/2005/8/layout/hList1"/>
    <dgm:cxn modelId="{AF433CBB-8C9F-4471-B896-7021A2C7006B}" type="presOf" srcId="{3D13D763-D73E-4BF1-9808-A3E6645F7DD1}" destId="{C93EB9DC-37A2-401B-801C-6152E5550EC5}" srcOrd="0" destOrd="9" presId="urn:microsoft.com/office/officeart/2005/8/layout/hList1"/>
    <dgm:cxn modelId="{0852E6BB-3A5E-4E51-AD15-32086ED76858}" type="presOf" srcId="{7FC63F00-9487-4856-B757-562A239FA565}" destId="{8C425AC2-DE66-4C33-A2DE-A4A6B0374DAE}" srcOrd="0" destOrd="0" presId="urn:microsoft.com/office/officeart/2005/8/layout/hList1"/>
    <dgm:cxn modelId="{DFFB38BC-9C8A-4DC8-9B5A-88CE21DE13A7}" srcId="{AF4EA72B-C82D-4732-86F3-C9BEF627A91D}" destId="{FF7A18DC-CEBF-439A-BEEC-085045DA6FB5}" srcOrd="5" destOrd="0" parTransId="{6197C6C5-6547-4723-B99F-4823990A8381}" sibTransId="{C46A83C2-01A2-4CCD-A38B-B866701E9C23}"/>
    <dgm:cxn modelId="{A12473BC-626E-4508-9520-7672B9310464}" type="presOf" srcId="{4664B6A9-E5B9-4EC9-BFFD-A0C720FEE6EB}" destId="{A81851EB-0BCD-47F2-93B0-C8996E5B548D}" srcOrd="0" destOrd="6" presId="urn:microsoft.com/office/officeart/2005/8/layout/hList1"/>
    <dgm:cxn modelId="{3A41C7BD-D95E-4B25-B82E-DBA10DBBC61C}" type="presOf" srcId="{488B412D-3F44-408C-A205-66DFCF8F4624}" destId="{C93EB9DC-37A2-401B-801C-6152E5550EC5}" srcOrd="0" destOrd="1" presId="urn:microsoft.com/office/officeart/2005/8/layout/hList1"/>
    <dgm:cxn modelId="{9E1081C2-BCB5-45FE-8012-3949339B7993}" srcId="{A0BA98D1-B264-4B66-BDB1-93892BE25FA2}" destId="{4B2BB71F-93B2-43A4-AB31-745416975133}" srcOrd="10" destOrd="0" parTransId="{8FC2C4D5-9122-4876-AC82-EEA7EFB17C6F}" sibTransId="{FE47DCA3-3879-45AB-991D-090CD8DC9D42}"/>
    <dgm:cxn modelId="{FA7A63C4-C68D-4311-ADC8-79C2CE5352CC}" srcId="{B2D284B3-2FC0-4B88-A871-319403B2010B}" destId="{0B8E230B-4A6D-4A1B-BAFA-36B3604AFD86}" srcOrd="0" destOrd="0" parTransId="{9A37FDD4-E385-4C1B-92BB-F284DDCE1CF5}" sibTransId="{37DDD725-C752-42CD-AD4D-B922D2C5CD4B}"/>
    <dgm:cxn modelId="{3DB28CC4-0B1F-468B-A318-D89ED97557DE}" srcId="{D9C14888-4A60-4A2C-A709-DDE2FCCE004C}" destId="{D95EF3CD-7355-4751-A3AA-2F364848349A}" srcOrd="6" destOrd="0" parTransId="{3ACAA70A-1383-40D2-BDBA-D071443C3D65}" sibTransId="{87A6A4A3-B301-467D-97D0-C505B9174456}"/>
    <dgm:cxn modelId="{845501C7-B1F1-4154-A3A9-8DEEC6B0178C}" srcId="{476108AA-FA1F-469E-8026-054C422EADDD}" destId="{8FC6B9C6-A764-4698-A8C2-45B15493FE75}" srcOrd="6" destOrd="0" parTransId="{DA8A23FE-F2D7-4F02-9934-D52C1AA47888}" sibTransId="{EB0E03EE-B92A-4AA8-B9BB-3494F2D590C6}"/>
    <dgm:cxn modelId="{3A9C2ECB-0FFE-434D-B04B-97C144B34C2A}" type="presOf" srcId="{DAC6C9CC-64AF-42DF-A7E1-3966F56CC53B}" destId="{8C425AC2-DE66-4C33-A2DE-A4A6B0374DAE}" srcOrd="0" destOrd="9" presId="urn:microsoft.com/office/officeart/2005/8/layout/hList1"/>
    <dgm:cxn modelId="{40B7A3CE-345C-4DFD-A09E-D1BCF48C06D0}" srcId="{D9C14888-4A60-4A2C-A709-DDE2FCCE004C}" destId="{16229CAC-6C3C-48B7-8B32-AAE20C789C4E}" srcOrd="3" destOrd="0" parTransId="{DE0C0E57-22CD-4904-864D-0B93FE81A60D}" sibTransId="{AE79E208-1AC2-4916-979C-E0A07DCA71DB}"/>
    <dgm:cxn modelId="{356EBDCF-61A3-40C1-87C4-6D667B6B4EB8}" type="presOf" srcId="{7C89EF6E-9971-4FE0-8986-9B313C88CB19}" destId="{B5906B35-5066-490C-BD7E-1970E30A385E}" srcOrd="0" destOrd="1" presId="urn:microsoft.com/office/officeart/2005/8/layout/hList1"/>
    <dgm:cxn modelId="{44501BD1-9BA6-4E2E-8A11-EEA006DD27C0}" srcId="{476108AA-FA1F-469E-8026-054C422EADDD}" destId="{26F38569-113C-4508-9804-D26698013E5B}" srcOrd="11" destOrd="0" parTransId="{8D74A222-A794-45A0-9B43-307C3E11156A}" sibTransId="{C05C18D9-F46F-42CA-BA7F-DE887C879C37}"/>
    <dgm:cxn modelId="{BA9568D1-0E1E-44C3-A396-21D9C00A70BE}" srcId="{B2D284B3-2FC0-4B88-A871-319403B2010B}" destId="{D6308D84-964B-464B-91D5-368BA1400303}" srcOrd="3" destOrd="0" parTransId="{2A3A721E-9441-4917-A26F-D786928AF3A1}" sibTransId="{596FD637-771B-4019-9240-7F0C45058FA8}"/>
    <dgm:cxn modelId="{101BC2D2-C1D6-4509-B407-B3CB5155AAA6}" srcId="{A0BA98D1-B264-4B66-BDB1-93892BE25FA2}" destId="{2818F909-0D03-4D20-8497-753A5A859D8F}" srcOrd="4" destOrd="0" parTransId="{6F950F11-8776-4C36-91A4-012D075FD425}" sibTransId="{D83B915F-F841-4B06-A6B3-D450F222A115}"/>
    <dgm:cxn modelId="{2A0530D8-2E58-4C4A-BA74-E570613C3771}" type="presOf" srcId="{0B8E230B-4A6D-4A1B-BAFA-36B3604AFD86}" destId="{1F21E9FB-38E8-40D8-B058-C87D78CF4D1D}" srcOrd="0" destOrd="0" presId="urn:microsoft.com/office/officeart/2005/8/layout/hList1"/>
    <dgm:cxn modelId="{9CB99CDB-2EA1-4B4F-8D2E-0CB9D302C648}" srcId="{B2D284B3-2FC0-4B88-A871-319403B2010B}" destId="{8C8722C4-1377-4D52-BDDC-8F3191C346ED}" srcOrd="4" destOrd="0" parTransId="{A9A58F1E-123F-46C0-A0DA-D3B52E090E41}" sibTransId="{942BA424-9D91-4D31-80A6-41EEA844D763}"/>
    <dgm:cxn modelId="{C88096DC-4E91-41E8-A913-51C48C81FB4C}" type="presOf" srcId="{0CF134D7-D1D6-4F14-810D-DD69BE1505D9}" destId="{156D4453-3F43-4901-A856-7F6115D2D248}" srcOrd="0" destOrd="0" presId="urn:microsoft.com/office/officeart/2005/8/layout/hList1"/>
    <dgm:cxn modelId="{8BAE97DC-F1AE-4461-8423-84BD5551B793}" type="presOf" srcId="{2428B73B-261F-45F7-A408-18953417EEEC}" destId="{8C425AC2-DE66-4C33-A2DE-A4A6B0374DAE}" srcOrd="0" destOrd="1" presId="urn:microsoft.com/office/officeart/2005/8/layout/hList1"/>
    <dgm:cxn modelId="{83B2DDE1-930C-43A7-A48D-5D05A816D836}" type="presOf" srcId="{A2D526CB-ECB5-4E5D-9C75-EA215592DCF3}" destId="{B5906B35-5066-490C-BD7E-1970E30A385E}" srcOrd="0" destOrd="4" presId="urn:microsoft.com/office/officeart/2005/8/layout/hList1"/>
    <dgm:cxn modelId="{7D424EE2-F611-483C-AAEC-5260E8C0E055}" srcId="{A0BA98D1-B264-4B66-BDB1-93892BE25FA2}" destId="{810A01B7-8E4A-4778-9805-15BC1914DB9E}" srcOrd="11" destOrd="0" parTransId="{C4AEB1D6-DC44-4259-977E-CCEF85A937AA}" sibTransId="{40C4269C-2934-4849-A11C-C27E464E9F45}"/>
    <dgm:cxn modelId="{4462F4E2-9C1A-4ADB-A8DB-F3C68EBE38ED}" type="presOf" srcId="{B2D284B3-2FC0-4B88-A871-319403B2010B}" destId="{8C165116-28E0-4FF0-9B11-2E4774A3637F}" srcOrd="0" destOrd="0" presId="urn:microsoft.com/office/officeart/2005/8/layout/hList1"/>
    <dgm:cxn modelId="{9B0BB2E3-43EA-457F-AD28-8C890B16A6BC}" srcId="{AF4EA72B-C82D-4732-86F3-C9BEF627A91D}" destId="{A0BA98D1-B264-4B66-BDB1-93892BE25FA2}" srcOrd="0" destOrd="0" parTransId="{41762888-5AE0-4540-BE92-2E95C8450842}" sibTransId="{A5527DD0-B0AD-43FB-AE5B-170379D4E729}"/>
    <dgm:cxn modelId="{8FDE0BE5-0585-441C-A944-A0C6DF6F8CAC}" srcId="{D9C14888-4A60-4A2C-A709-DDE2FCCE004C}" destId="{CF5AF7B2-8C99-4821-9DF4-1CCC7B6F4399}" srcOrd="1" destOrd="0" parTransId="{06151F55-5C7F-43A8-8F31-E66CBE9D2CD6}" sibTransId="{3F37F7B9-06AA-43CE-9F79-97635D969D85}"/>
    <dgm:cxn modelId="{F02750E6-3031-45EC-ADF6-37B49AB5E563}" srcId="{476108AA-FA1F-469E-8026-054C422EADDD}" destId="{3172F0D9-635E-406F-900B-025185C1A608}" srcOrd="3" destOrd="0" parTransId="{D9F32557-3086-47FC-98CD-37F948C2C323}" sibTransId="{9B11D285-4B33-47C0-9716-5B1901A6E9C1}"/>
    <dgm:cxn modelId="{E4E890E7-C76E-457C-94D1-EF4D02EAC2FA}" srcId="{476108AA-FA1F-469E-8026-054C422EADDD}" destId="{7FC63F00-9487-4856-B757-562A239FA565}" srcOrd="0" destOrd="0" parTransId="{A3915940-A181-42DD-870F-B52E63E3F1A5}" sibTransId="{5D1DE1E3-6452-4FC7-B020-0E839AC33C50}"/>
    <dgm:cxn modelId="{4FBB98E7-2E68-4284-AD67-847799807BE9}" srcId="{AF4EA72B-C82D-4732-86F3-C9BEF627A91D}" destId="{17A0B00B-9AFB-4873-9D44-D5332260F247}" srcOrd="6" destOrd="0" parTransId="{414DB5D3-97E4-47CA-BA27-D6AF5DA9837F}" sibTransId="{C8136C4E-F9AD-4ED8-A8FE-23FEF0A2F5EE}"/>
    <dgm:cxn modelId="{4BE52EE9-243C-4A41-94D3-6D2ECA3A5005}" type="presOf" srcId="{AD41561D-D692-47F5-A287-D8B62281B559}" destId="{380E847F-9EF9-4665-960B-451E7E2EF26F}" srcOrd="0" destOrd="3" presId="urn:microsoft.com/office/officeart/2005/8/layout/hList1"/>
    <dgm:cxn modelId="{669AAEEA-1168-41E7-A912-4946D36EEE36}" type="presOf" srcId="{26F38569-113C-4508-9804-D26698013E5B}" destId="{8C425AC2-DE66-4C33-A2DE-A4A6B0374DAE}" srcOrd="0" destOrd="11" presId="urn:microsoft.com/office/officeart/2005/8/layout/hList1"/>
    <dgm:cxn modelId="{8C6048EB-D7D2-4AD5-B873-DEAC7C178522}" type="presOf" srcId="{D46F3131-DCBE-4365-9626-9ABB174A9225}" destId="{C93EB9DC-37A2-401B-801C-6152E5550EC5}" srcOrd="0" destOrd="8" presId="urn:microsoft.com/office/officeart/2005/8/layout/hList1"/>
    <dgm:cxn modelId="{4511F4EC-6B25-41B4-AA10-815BBCBEF64D}" srcId="{17A0B00B-9AFB-4873-9D44-D5332260F247}" destId="{207A4ADE-9111-4368-B078-F3A221D8B4C3}" srcOrd="0" destOrd="0" parTransId="{B2EDDD75-2729-4620-AF7A-C8C84EDD83FF}" sibTransId="{399F8F77-DB61-4E7C-AA4C-00195916BC33}"/>
    <dgm:cxn modelId="{29CFFBF0-EE67-44A0-AE8B-2AE817E33836}" type="presOf" srcId="{038B2DCA-9F5A-4EF8-91CE-BC10779D77A5}" destId="{1F21E9FB-38E8-40D8-B058-C87D78CF4D1D}" srcOrd="0" destOrd="6" presId="urn:microsoft.com/office/officeart/2005/8/layout/hList1"/>
    <dgm:cxn modelId="{18A9F9F1-264D-46E2-88C6-96E976DBB556}" type="presOf" srcId="{207A4ADE-9111-4368-B078-F3A221D8B4C3}" destId="{B5906B35-5066-490C-BD7E-1970E30A385E}" srcOrd="0" destOrd="0" presId="urn:microsoft.com/office/officeart/2005/8/layout/hList1"/>
    <dgm:cxn modelId="{288428F3-0C8F-4557-8B4F-8D98C49DC610}" srcId="{D9C14888-4A60-4A2C-A709-DDE2FCCE004C}" destId="{3FA7F7E7-378B-4984-9231-86A6B1F97B1F}" srcOrd="8" destOrd="0" parTransId="{B4685E7E-F5F1-4AF4-926F-FB3B2C9B85EB}" sibTransId="{2ACEDD9D-6E6C-473D-B185-AE3D6EA48BE6}"/>
    <dgm:cxn modelId="{FF7DA6F6-717A-4EBC-B218-CE0D4971D956}" srcId="{B2D284B3-2FC0-4B88-A871-319403B2010B}" destId="{F2CDDA98-776E-4B81-B0E9-23901B9B9E40}" srcOrd="1" destOrd="0" parTransId="{FEDE4088-F5D7-4DB1-9226-28D7C0FC719D}" sibTransId="{E4293FBB-7C4E-42BF-8B0E-5F2946986B73}"/>
    <dgm:cxn modelId="{1A1842F8-3736-494A-B7E6-116E805FF749}" srcId="{AF4EA72B-C82D-4732-86F3-C9BEF627A91D}" destId="{476108AA-FA1F-469E-8026-054C422EADDD}" srcOrd="2" destOrd="0" parTransId="{40776B18-143B-4710-9602-07105FA1FC2F}" sibTransId="{656C3471-F483-4398-A7AC-76A95E9D86A9}"/>
    <dgm:cxn modelId="{AA0092FD-91ED-4D2A-8EFA-D757C3CE6D12}" srcId="{0CF134D7-D1D6-4F14-810D-DD69BE1505D9}" destId="{3D13D763-D73E-4BF1-9808-A3E6645F7DD1}" srcOrd="9" destOrd="0" parTransId="{7A046841-40FD-4496-95D8-B4A05FBE36D2}" sibTransId="{121438CF-2FB6-43FE-B433-9957C10B75F1}"/>
    <dgm:cxn modelId="{266DB8FE-F23D-4796-832B-C5851257B9B0}" srcId="{AF4EA72B-C82D-4732-86F3-C9BEF627A91D}" destId="{B2D284B3-2FC0-4B88-A871-319403B2010B}" srcOrd="4" destOrd="0" parTransId="{98650B55-B809-4031-9196-B3EDE5A06FDE}" sibTransId="{A8D3E4C7-051B-4CF5-9E7F-FF19E99DA8E1}"/>
    <dgm:cxn modelId="{091351FF-102D-4AD1-A965-BD1EA6E98F8C}" srcId="{A0BA98D1-B264-4B66-BDB1-93892BE25FA2}" destId="{EC764C2B-22E6-4479-AD3A-C34B891254B1}" srcOrd="7" destOrd="0" parTransId="{BEA67E1B-B675-49C2-AEEC-C103D982E5C0}" sibTransId="{BDD70DEB-0156-486A-9841-927E767CD88A}"/>
    <dgm:cxn modelId="{93CDADFF-7DCD-47B3-BE20-4B758B27B633}" type="presOf" srcId="{C6788BB4-511E-416B-B92E-2DFD03F2CF74}" destId="{B5906B35-5066-490C-BD7E-1970E30A385E}" srcOrd="0" destOrd="6" presId="urn:microsoft.com/office/officeart/2005/8/layout/hList1"/>
    <dgm:cxn modelId="{19DFDDE1-47C2-41D7-BC04-7D24E7720C8A}" type="presParOf" srcId="{71149739-FD61-4020-A3D3-7C9F3A00BA8F}" destId="{0FB92AD0-52FB-4D20-9819-4DA2B1AC2DAC}" srcOrd="0" destOrd="0" presId="urn:microsoft.com/office/officeart/2005/8/layout/hList1"/>
    <dgm:cxn modelId="{7ED642C4-387C-4C3D-B0BE-6F431EC2F3F4}" type="presParOf" srcId="{0FB92AD0-52FB-4D20-9819-4DA2B1AC2DAC}" destId="{C9924ACE-4CA1-4A2C-B419-1AC2B48D975B}" srcOrd="0" destOrd="0" presId="urn:microsoft.com/office/officeart/2005/8/layout/hList1"/>
    <dgm:cxn modelId="{328516BD-B28D-41D1-B6E1-C319995F3F9C}" type="presParOf" srcId="{0FB92AD0-52FB-4D20-9819-4DA2B1AC2DAC}" destId="{A81851EB-0BCD-47F2-93B0-C8996E5B548D}" srcOrd="1" destOrd="0" presId="urn:microsoft.com/office/officeart/2005/8/layout/hList1"/>
    <dgm:cxn modelId="{BDE445AF-DC13-4AC0-9C5F-7E89BD43B3C0}" type="presParOf" srcId="{71149739-FD61-4020-A3D3-7C9F3A00BA8F}" destId="{B6F07AF1-05C2-4442-A07C-9807B1B4959A}" srcOrd="1" destOrd="0" presId="urn:microsoft.com/office/officeart/2005/8/layout/hList1"/>
    <dgm:cxn modelId="{70FF0451-E3A2-4541-B5DD-5961411F0382}" type="presParOf" srcId="{71149739-FD61-4020-A3D3-7C9F3A00BA8F}" destId="{DD7BA085-DAC6-458E-8082-945CF20EE9B4}" srcOrd="2" destOrd="0" presId="urn:microsoft.com/office/officeart/2005/8/layout/hList1"/>
    <dgm:cxn modelId="{FEA8164D-DDB3-4B7A-92D4-50E909B73294}" type="presParOf" srcId="{DD7BA085-DAC6-458E-8082-945CF20EE9B4}" destId="{156D4453-3F43-4901-A856-7F6115D2D248}" srcOrd="0" destOrd="0" presId="urn:microsoft.com/office/officeart/2005/8/layout/hList1"/>
    <dgm:cxn modelId="{71E3CE44-ABB7-431D-92EB-2A481BBB4101}" type="presParOf" srcId="{DD7BA085-DAC6-458E-8082-945CF20EE9B4}" destId="{C93EB9DC-37A2-401B-801C-6152E5550EC5}" srcOrd="1" destOrd="0" presId="urn:microsoft.com/office/officeart/2005/8/layout/hList1"/>
    <dgm:cxn modelId="{EC49625E-3933-4E5B-AB84-1E6028C1FE68}" type="presParOf" srcId="{71149739-FD61-4020-A3D3-7C9F3A00BA8F}" destId="{C570ABC7-7F24-4DE3-A6A6-04F8A80AFBF4}" srcOrd="3" destOrd="0" presId="urn:microsoft.com/office/officeart/2005/8/layout/hList1"/>
    <dgm:cxn modelId="{49FF0833-3F61-4D5C-B7CB-91A4CCF0055F}" type="presParOf" srcId="{71149739-FD61-4020-A3D3-7C9F3A00BA8F}" destId="{BBA6F75B-017B-44DC-B972-392EB869EA49}" srcOrd="4" destOrd="0" presId="urn:microsoft.com/office/officeart/2005/8/layout/hList1"/>
    <dgm:cxn modelId="{2F274F71-85F7-4209-9BEE-4656D0F3AEFB}" type="presParOf" srcId="{BBA6F75B-017B-44DC-B972-392EB869EA49}" destId="{540580B0-92F6-4349-AA42-61593D010381}" srcOrd="0" destOrd="0" presId="urn:microsoft.com/office/officeart/2005/8/layout/hList1"/>
    <dgm:cxn modelId="{4C287E9F-FF77-4C49-8C14-87A4641269DD}" type="presParOf" srcId="{BBA6F75B-017B-44DC-B972-392EB869EA49}" destId="{8C425AC2-DE66-4C33-A2DE-A4A6B0374DAE}" srcOrd="1" destOrd="0" presId="urn:microsoft.com/office/officeart/2005/8/layout/hList1"/>
    <dgm:cxn modelId="{BDCF1281-5B3A-4835-AA1C-860BBDC74032}" type="presParOf" srcId="{71149739-FD61-4020-A3D3-7C9F3A00BA8F}" destId="{FAAAA0BC-5E82-48AC-92D2-A3A445534166}" srcOrd="5" destOrd="0" presId="urn:microsoft.com/office/officeart/2005/8/layout/hList1"/>
    <dgm:cxn modelId="{047B3292-39AF-4683-BF0D-9B7D43004672}" type="presParOf" srcId="{71149739-FD61-4020-A3D3-7C9F3A00BA8F}" destId="{6B150AD9-C5D7-47D6-B314-9081D5C0FDC5}" srcOrd="6" destOrd="0" presId="urn:microsoft.com/office/officeart/2005/8/layout/hList1"/>
    <dgm:cxn modelId="{31EA2D48-851B-41FC-A44A-081DD054DCDE}" type="presParOf" srcId="{6B150AD9-C5D7-47D6-B314-9081D5C0FDC5}" destId="{8D80D4BF-A810-496D-B02F-B8B1E2A7DCF4}" srcOrd="0" destOrd="0" presId="urn:microsoft.com/office/officeart/2005/8/layout/hList1"/>
    <dgm:cxn modelId="{FACCE9C5-63F2-4580-B349-088BA2F1034B}" type="presParOf" srcId="{6B150AD9-C5D7-47D6-B314-9081D5C0FDC5}" destId="{FD8DF84C-7CBA-4FB3-AE4B-F239C4D3790A}" srcOrd="1" destOrd="0" presId="urn:microsoft.com/office/officeart/2005/8/layout/hList1"/>
    <dgm:cxn modelId="{2A2FF2BC-6075-446B-BB5D-196BDD681146}" type="presParOf" srcId="{71149739-FD61-4020-A3D3-7C9F3A00BA8F}" destId="{4B0537D9-4208-412F-9CF6-591F1CE30879}" srcOrd="7" destOrd="0" presId="urn:microsoft.com/office/officeart/2005/8/layout/hList1"/>
    <dgm:cxn modelId="{2BD3DBA8-CAEB-4B8C-A708-A4B39B099695}" type="presParOf" srcId="{71149739-FD61-4020-A3D3-7C9F3A00BA8F}" destId="{72AC2DBF-569C-42B5-8B9D-D084EDA134DB}" srcOrd="8" destOrd="0" presId="urn:microsoft.com/office/officeart/2005/8/layout/hList1"/>
    <dgm:cxn modelId="{5FB6E084-A396-4899-A671-9712EC224FCE}" type="presParOf" srcId="{72AC2DBF-569C-42B5-8B9D-D084EDA134DB}" destId="{8C165116-28E0-4FF0-9B11-2E4774A3637F}" srcOrd="0" destOrd="0" presId="urn:microsoft.com/office/officeart/2005/8/layout/hList1"/>
    <dgm:cxn modelId="{7D3DD803-5BF8-461C-A97B-C709EBE7375D}" type="presParOf" srcId="{72AC2DBF-569C-42B5-8B9D-D084EDA134DB}" destId="{1F21E9FB-38E8-40D8-B058-C87D78CF4D1D}" srcOrd="1" destOrd="0" presId="urn:microsoft.com/office/officeart/2005/8/layout/hList1"/>
    <dgm:cxn modelId="{92A9F5C1-6A10-4EDD-B9A9-E4540246BE4F}" type="presParOf" srcId="{71149739-FD61-4020-A3D3-7C9F3A00BA8F}" destId="{C7528DD8-A9BF-4E9C-8782-5420D65C1F31}" srcOrd="9" destOrd="0" presId="urn:microsoft.com/office/officeart/2005/8/layout/hList1"/>
    <dgm:cxn modelId="{34F661BF-E8EC-4B8D-BEED-C070A430729D}" type="presParOf" srcId="{71149739-FD61-4020-A3D3-7C9F3A00BA8F}" destId="{D246B34A-93FF-40B8-A912-F4D9A7BB524D}" srcOrd="10" destOrd="0" presId="urn:microsoft.com/office/officeart/2005/8/layout/hList1"/>
    <dgm:cxn modelId="{9353CDF5-7A4F-4BBA-AD89-847DA3836EDC}" type="presParOf" srcId="{D246B34A-93FF-40B8-A912-F4D9A7BB524D}" destId="{9286BA1D-029F-4EB7-93F2-950761EB2C33}" srcOrd="0" destOrd="0" presId="urn:microsoft.com/office/officeart/2005/8/layout/hList1"/>
    <dgm:cxn modelId="{16BDDE77-63E8-4E46-84D7-CA2A68BB5CEE}" type="presParOf" srcId="{D246B34A-93FF-40B8-A912-F4D9A7BB524D}" destId="{380E847F-9EF9-4665-960B-451E7E2EF26F}" srcOrd="1" destOrd="0" presId="urn:microsoft.com/office/officeart/2005/8/layout/hList1"/>
    <dgm:cxn modelId="{7588C367-A0A2-4267-AE9F-A6A698BECF3E}" type="presParOf" srcId="{71149739-FD61-4020-A3D3-7C9F3A00BA8F}" destId="{EF129EB0-73C9-4958-A80E-3A71D2483453}" srcOrd="11" destOrd="0" presId="urn:microsoft.com/office/officeart/2005/8/layout/hList1"/>
    <dgm:cxn modelId="{95AAD912-A2CE-4EE4-9260-11CA40D0568B}" type="presParOf" srcId="{71149739-FD61-4020-A3D3-7C9F3A00BA8F}" destId="{384AC9B0-C210-4EB0-96CA-3FC5C0E228B5}" srcOrd="12" destOrd="0" presId="urn:microsoft.com/office/officeart/2005/8/layout/hList1"/>
    <dgm:cxn modelId="{8CEF22AF-6A5A-49D9-AEC1-6F6BAF74D55D}" type="presParOf" srcId="{384AC9B0-C210-4EB0-96CA-3FC5C0E228B5}" destId="{2FDCD2AF-0582-480D-9ABF-DDFF1688E9BA}" srcOrd="0" destOrd="0" presId="urn:microsoft.com/office/officeart/2005/8/layout/hList1"/>
    <dgm:cxn modelId="{50788792-D88B-4111-A1D3-30287FEDE10F}" type="presParOf" srcId="{384AC9B0-C210-4EB0-96CA-3FC5C0E228B5}" destId="{B5906B35-5066-490C-BD7E-1970E30A385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5ADD5-8AF2-459C-B9AC-5306CC66B031}">
      <dsp:nvSpPr>
        <dsp:cNvPr id="0" name=""/>
        <dsp:cNvSpPr/>
      </dsp:nvSpPr>
      <dsp:spPr>
        <a:xfrm>
          <a:off x="4715328" y="907611"/>
          <a:ext cx="2190423" cy="380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078"/>
              </a:lnTo>
              <a:lnTo>
                <a:pt x="2190423" y="190078"/>
              </a:lnTo>
              <a:lnTo>
                <a:pt x="2190423" y="38015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49F72D-1FA4-42DF-BE1F-7BEBC8622A97}">
      <dsp:nvSpPr>
        <dsp:cNvPr id="0" name=""/>
        <dsp:cNvSpPr/>
      </dsp:nvSpPr>
      <dsp:spPr>
        <a:xfrm>
          <a:off x="3991221" y="3478190"/>
          <a:ext cx="271540" cy="21180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18012"/>
              </a:lnTo>
              <a:lnTo>
                <a:pt x="271540" y="211801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AE1C53-9618-4C55-A28F-94D4776434A6}">
      <dsp:nvSpPr>
        <dsp:cNvPr id="0" name=""/>
        <dsp:cNvSpPr/>
      </dsp:nvSpPr>
      <dsp:spPr>
        <a:xfrm>
          <a:off x="3991221" y="3478190"/>
          <a:ext cx="271540" cy="8327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2722"/>
              </a:lnTo>
              <a:lnTo>
                <a:pt x="271540" y="832722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C97E78-98E7-4E11-A81F-A3B0F1ADD70D}">
      <dsp:nvSpPr>
        <dsp:cNvPr id="0" name=""/>
        <dsp:cNvSpPr/>
      </dsp:nvSpPr>
      <dsp:spPr>
        <a:xfrm>
          <a:off x="4669608" y="2192901"/>
          <a:ext cx="91440" cy="3801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156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DC2303-6BE1-42CF-9117-D2B3A09B572B}">
      <dsp:nvSpPr>
        <dsp:cNvPr id="0" name=""/>
        <dsp:cNvSpPr/>
      </dsp:nvSpPr>
      <dsp:spPr>
        <a:xfrm>
          <a:off x="4669608" y="907611"/>
          <a:ext cx="91440" cy="3801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15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39B393-2C17-41AE-B63A-CA205F52A455}">
      <dsp:nvSpPr>
        <dsp:cNvPr id="0" name=""/>
        <dsp:cNvSpPr/>
      </dsp:nvSpPr>
      <dsp:spPr>
        <a:xfrm>
          <a:off x="2524905" y="907611"/>
          <a:ext cx="2190423" cy="380156"/>
        </a:xfrm>
        <a:custGeom>
          <a:avLst/>
          <a:gdLst/>
          <a:ahLst/>
          <a:cxnLst/>
          <a:rect l="0" t="0" r="0" b="0"/>
          <a:pathLst>
            <a:path>
              <a:moveTo>
                <a:pt x="2190423" y="0"/>
              </a:moveTo>
              <a:lnTo>
                <a:pt x="2190423" y="190078"/>
              </a:lnTo>
              <a:lnTo>
                <a:pt x="0" y="190078"/>
              </a:lnTo>
              <a:lnTo>
                <a:pt x="0" y="380156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64FDA7-98C7-4FDB-BEA0-A0EC71948762}">
      <dsp:nvSpPr>
        <dsp:cNvPr id="0" name=""/>
        <dsp:cNvSpPr/>
      </dsp:nvSpPr>
      <dsp:spPr>
        <a:xfrm>
          <a:off x="3810194" y="2477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Future Focused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Furman University Strategic Plan 2024-2029</a:t>
          </a:r>
        </a:p>
      </dsp:txBody>
      <dsp:txXfrm>
        <a:off x="3810194" y="2477"/>
        <a:ext cx="1810267" cy="905133"/>
      </dsp:txXfrm>
    </dsp:sp>
    <dsp:sp modelId="{AD3794C6-D9C5-49DF-B8C4-2CF989D16DA8}">
      <dsp:nvSpPr>
        <dsp:cNvPr id="0" name=""/>
        <dsp:cNvSpPr/>
      </dsp:nvSpPr>
      <dsp:spPr>
        <a:xfrm>
          <a:off x="1619771" y="1287767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1. University of Innovation and Impact</a:t>
          </a:r>
        </a:p>
      </dsp:txBody>
      <dsp:txXfrm>
        <a:off x="1619771" y="1287767"/>
        <a:ext cx="1810267" cy="905133"/>
      </dsp:txXfrm>
    </dsp:sp>
    <dsp:sp modelId="{3868B5B0-841E-456B-9F14-810F3F842CE8}">
      <dsp:nvSpPr>
        <dsp:cNvPr id="0" name=""/>
        <dsp:cNvSpPr/>
      </dsp:nvSpPr>
      <dsp:spPr>
        <a:xfrm>
          <a:off x="3810194" y="1287767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2. Thriving Community</a:t>
          </a:r>
        </a:p>
      </dsp:txBody>
      <dsp:txXfrm>
        <a:off x="3810194" y="1287767"/>
        <a:ext cx="1810267" cy="905133"/>
      </dsp:txXfrm>
    </dsp:sp>
    <dsp:sp modelId="{55C881F9-5431-4922-AF1B-6C03D3187356}">
      <dsp:nvSpPr>
        <dsp:cNvPr id="0" name=""/>
        <dsp:cNvSpPr/>
      </dsp:nvSpPr>
      <dsp:spPr>
        <a:xfrm>
          <a:off x="3810194" y="2573057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Support Employee Growth and Satisfaction</a:t>
          </a:r>
        </a:p>
      </dsp:txBody>
      <dsp:txXfrm>
        <a:off x="3810194" y="2573057"/>
        <a:ext cx="1810267" cy="905133"/>
      </dsp:txXfrm>
    </dsp:sp>
    <dsp:sp modelId="{F768C86A-0DAE-4E94-90FE-9F631D5FE7E6}">
      <dsp:nvSpPr>
        <dsp:cNvPr id="0" name=""/>
        <dsp:cNvSpPr/>
      </dsp:nvSpPr>
      <dsp:spPr>
        <a:xfrm>
          <a:off x="4262761" y="3858346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Prioritize faculty and staff wellbeing, engagement, and professional growth.</a:t>
          </a:r>
        </a:p>
      </dsp:txBody>
      <dsp:txXfrm>
        <a:off x="4262761" y="3858346"/>
        <a:ext cx="1810267" cy="905133"/>
      </dsp:txXfrm>
    </dsp:sp>
    <dsp:sp modelId="{FA3A86FE-C9A4-44C4-8AC2-AD53A42391CF}">
      <dsp:nvSpPr>
        <dsp:cNvPr id="0" name=""/>
        <dsp:cNvSpPr/>
      </dsp:nvSpPr>
      <dsp:spPr>
        <a:xfrm>
          <a:off x="4262761" y="5143636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Foster a positive and enriching campus culture through improved communication and collaboration.</a:t>
          </a:r>
        </a:p>
      </dsp:txBody>
      <dsp:txXfrm>
        <a:off x="4262761" y="5143636"/>
        <a:ext cx="1810267" cy="905133"/>
      </dsp:txXfrm>
    </dsp:sp>
    <dsp:sp modelId="{57FE00DF-A5FF-49D6-A3B7-EACBB55A0881}">
      <dsp:nvSpPr>
        <dsp:cNvPr id="0" name=""/>
        <dsp:cNvSpPr/>
      </dsp:nvSpPr>
      <dsp:spPr>
        <a:xfrm>
          <a:off x="6000618" y="1287767"/>
          <a:ext cx="1810267" cy="9051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3. Sustainable and Strong Future</a:t>
          </a:r>
        </a:p>
      </dsp:txBody>
      <dsp:txXfrm>
        <a:off x="6000618" y="1287767"/>
        <a:ext cx="1810267" cy="905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97C5C-663C-4932-9DE5-6832ECD52B9F}">
      <dsp:nvSpPr>
        <dsp:cNvPr id="0" name=""/>
        <dsp:cNvSpPr/>
      </dsp:nvSpPr>
      <dsp:spPr>
        <a:xfrm>
          <a:off x="-4862516" y="-745178"/>
          <a:ext cx="5791395" cy="5791395"/>
        </a:xfrm>
        <a:prstGeom prst="blockArc">
          <a:avLst>
            <a:gd name="adj1" fmla="val 18900000"/>
            <a:gd name="adj2" fmla="val 2700000"/>
            <a:gd name="adj3" fmla="val 37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93A63-BF7C-49E1-A585-20466C718B5A}">
      <dsp:nvSpPr>
        <dsp:cNvPr id="0" name=""/>
        <dsp:cNvSpPr/>
      </dsp:nvSpPr>
      <dsp:spPr>
        <a:xfrm>
          <a:off x="597408" y="430103"/>
          <a:ext cx="10192169" cy="860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9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Dashboards tell us about the past, not the future.</a:t>
          </a:r>
        </a:p>
      </dsp:txBody>
      <dsp:txXfrm>
        <a:off x="597408" y="430103"/>
        <a:ext cx="10192169" cy="860207"/>
      </dsp:txXfrm>
    </dsp:sp>
    <dsp:sp modelId="{488F2DD9-D2A6-464F-85BE-CC40C1704B24}">
      <dsp:nvSpPr>
        <dsp:cNvPr id="0" name=""/>
        <dsp:cNvSpPr/>
      </dsp:nvSpPr>
      <dsp:spPr>
        <a:xfrm>
          <a:off x="59778" y="322577"/>
          <a:ext cx="1075259" cy="1075259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4BE34-13CD-4350-BC52-698687E149F1}">
      <dsp:nvSpPr>
        <dsp:cNvPr id="0" name=""/>
        <dsp:cNvSpPr/>
      </dsp:nvSpPr>
      <dsp:spPr>
        <a:xfrm>
          <a:off x="910093" y="1720415"/>
          <a:ext cx="9879484" cy="860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9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They tell us about associations between data elements, but these correlations do not imply direct causation. </a:t>
          </a:r>
        </a:p>
      </dsp:txBody>
      <dsp:txXfrm>
        <a:off x="910093" y="1720415"/>
        <a:ext cx="9879484" cy="860207"/>
      </dsp:txXfrm>
    </dsp:sp>
    <dsp:sp modelId="{2BE85656-8DD4-44B0-BEFA-B35D25E53177}">
      <dsp:nvSpPr>
        <dsp:cNvPr id="0" name=""/>
        <dsp:cNvSpPr/>
      </dsp:nvSpPr>
      <dsp:spPr>
        <a:xfrm>
          <a:off x="372463" y="1612889"/>
          <a:ext cx="1075259" cy="1075259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FB39D-EE35-4C06-9FD9-70AE313BBF6B}">
      <dsp:nvSpPr>
        <dsp:cNvPr id="0" name=""/>
        <dsp:cNvSpPr/>
      </dsp:nvSpPr>
      <dsp:spPr>
        <a:xfrm>
          <a:off x="597408" y="3010726"/>
          <a:ext cx="10192169" cy="8602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279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Over time dashboards can give us confidence in our understanding of key metrics AND help us spot cases where the data is wrong.</a:t>
          </a:r>
        </a:p>
      </dsp:txBody>
      <dsp:txXfrm>
        <a:off x="597408" y="3010726"/>
        <a:ext cx="10192169" cy="860207"/>
      </dsp:txXfrm>
    </dsp:sp>
    <dsp:sp modelId="{AEA127A8-C1EA-42AC-968C-E9E6BDA7260F}">
      <dsp:nvSpPr>
        <dsp:cNvPr id="0" name=""/>
        <dsp:cNvSpPr/>
      </dsp:nvSpPr>
      <dsp:spPr>
        <a:xfrm>
          <a:off x="59778" y="2903200"/>
          <a:ext cx="1075259" cy="1075259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9000" r="-2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AD914-7C24-43A8-820D-32E45D50AC4A}">
      <dsp:nvSpPr>
        <dsp:cNvPr id="0" name=""/>
        <dsp:cNvSpPr/>
      </dsp:nvSpPr>
      <dsp:spPr>
        <a:xfrm>
          <a:off x="4908" y="746545"/>
          <a:ext cx="2146057" cy="2015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We shouldn’t build programming directly from dashboards. </a:t>
          </a:r>
        </a:p>
      </dsp:txBody>
      <dsp:txXfrm>
        <a:off x="63946" y="805583"/>
        <a:ext cx="2027981" cy="1897625"/>
      </dsp:txXfrm>
    </dsp:sp>
    <dsp:sp modelId="{9F64A00D-0FDF-46FD-8584-DEBDD6FB146B}">
      <dsp:nvSpPr>
        <dsp:cNvPr id="0" name=""/>
        <dsp:cNvSpPr/>
      </dsp:nvSpPr>
      <dsp:spPr>
        <a:xfrm>
          <a:off x="2365571" y="1488285"/>
          <a:ext cx="454964" cy="532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365571" y="1594729"/>
        <a:ext cx="318475" cy="319334"/>
      </dsp:txXfrm>
    </dsp:sp>
    <dsp:sp modelId="{FD36A04B-74B4-4FB5-B7A2-92C3032618CE}">
      <dsp:nvSpPr>
        <dsp:cNvPr id="0" name=""/>
        <dsp:cNvSpPr/>
      </dsp:nvSpPr>
      <dsp:spPr>
        <a:xfrm>
          <a:off x="3009388" y="746545"/>
          <a:ext cx="2146057" cy="2015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Instead, we need analysis, which the IR office can provide. </a:t>
          </a:r>
        </a:p>
      </dsp:txBody>
      <dsp:txXfrm>
        <a:off x="3068426" y="805583"/>
        <a:ext cx="2027981" cy="1897625"/>
      </dsp:txXfrm>
    </dsp:sp>
    <dsp:sp modelId="{BAAF6954-F952-44BF-A7DB-5F77262D67C8}">
      <dsp:nvSpPr>
        <dsp:cNvPr id="0" name=""/>
        <dsp:cNvSpPr/>
      </dsp:nvSpPr>
      <dsp:spPr>
        <a:xfrm>
          <a:off x="5370052" y="1488285"/>
          <a:ext cx="454964" cy="532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370052" y="1594729"/>
        <a:ext cx="318475" cy="319334"/>
      </dsp:txXfrm>
    </dsp:sp>
    <dsp:sp modelId="{410B75F4-05B1-4183-88B9-989391FC7A64}">
      <dsp:nvSpPr>
        <dsp:cNvPr id="0" name=""/>
        <dsp:cNvSpPr/>
      </dsp:nvSpPr>
      <dsp:spPr>
        <a:xfrm>
          <a:off x="6013869" y="746545"/>
          <a:ext cx="2146057" cy="2015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 successful analysis leads to a proposed model that links metrics, suggesting how they interact. </a:t>
          </a:r>
        </a:p>
      </dsp:txBody>
      <dsp:txXfrm>
        <a:off x="6072907" y="805583"/>
        <a:ext cx="2027981" cy="1897625"/>
      </dsp:txXfrm>
    </dsp:sp>
    <dsp:sp modelId="{48F578E5-4605-4CB4-BB05-088EB8890A96}">
      <dsp:nvSpPr>
        <dsp:cNvPr id="0" name=""/>
        <dsp:cNvSpPr/>
      </dsp:nvSpPr>
      <dsp:spPr>
        <a:xfrm>
          <a:off x="8374532" y="1488285"/>
          <a:ext cx="454964" cy="5322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374532" y="1594729"/>
        <a:ext cx="318475" cy="319334"/>
      </dsp:txXfrm>
    </dsp:sp>
    <dsp:sp modelId="{55E7F003-F747-43F5-8C9E-7C426E2763A7}">
      <dsp:nvSpPr>
        <dsp:cNvPr id="0" name=""/>
        <dsp:cNvSpPr/>
      </dsp:nvSpPr>
      <dsp:spPr>
        <a:xfrm>
          <a:off x="9018350" y="746545"/>
          <a:ext cx="2146057" cy="20157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 can use that model to attempt improvements. </a:t>
          </a:r>
        </a:p>
      </dsp:txBody>
      <dsp:txXfrm>
        <a:off x="9077388" y="805583"/>
        <a:ext cx="2027981" cy="18976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24ACE-4CA1-4A2C-B419-1AC2B48D975B}">
      <dsp:nvSpPr>
        <dsp:cNvPr id="0" name=""/>
        <dsp:cNvSpPr/>
      </dsp:nvSpPr>
      <dsp:spPr>
        <a:xfrm>
          <a:off x="5059" y="245770"/>
          <a:ext cx="1500710" cy="547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Academic Quality</a:t>
          </a:r>
          <a:endParaRPr lang="en-US" sz="1100" kern="1200" dirty="0"/>
        </a:p>
      </dsp:txBody>
      <dsp:txXfrm>
        <a:off x="5059" y="245770"/>
        <a:ext cx="1500710" cy="547130"/>
      </dsp:txXfrm>
    </dsp:sp>
    <dsp:sp modelId="{A81851EB-0BCD-47F2-93B0-C8996E5B548D}">
      <dsp:nvSpPr>
        <dsp:cNvPr id="0" name=""/>
        <dsp:cNvSpPr/>
      </dsp:nvSpPr>
      <dsp:spPr>
        <a:xfrm>
          <a:off x="5059" y="792900"/>
          <a:ext cx="1500710" cy="4982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First-year retention rate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4-year graduation rate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6-year graduation rate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Number of students pursuing graduate degrees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Average class size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Student-faculty ratio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Percentage of faculty with terminal degrees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Accreditation status (regional or program-specific)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Academic reputation among peer institutions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Course availability (ease of getting classes needed)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Honors program participation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Undergraduate research opportunities</a:t>
          </a:r>
        </a:p>
      </dsp:txBody>
      <dsp:txXfrm>
        <a:off x="5059" y="792900"/>
        <a:ext cx="1500710" cy="4982175"/>
      </dsp:txXfrm>
    </dsp:sp>
    <dsp:sp modelId="{156D4453-3F43-4901-A856-7F6115D2D248}">
      <dsp:nvSpPr>
        <dsp:cNvPr id="0" name=""/>
        <dsp:cNvSpPr/>
      </dsp:nvSpPr>
      <dsp:spPr>
        <a:xfrm>
          <a:off x="1715869" y="245770"/>
          <a:ext cx="1500710" cy="547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Affordability &amp; Financial Outcomes</a:t>
          </a:r>
          <a:endParaRPr lang="en-US" sz="1100" kern="1200" dirty="0"/>
        </a:p>
      </dsp:txBody>
      <dsp:txXfrm>
        <a:off x="1715869" y="245770"/>
        <a:ext cx="1500710" cy="547130"/>
      </dsp:txXfrm>
    </dsp:sp>
    <dsp:sp modelId="{C93EB9DC-37A2-401B-801C-6152E5550EC5}">
      <dsp:nvSpPr>
        <dsp:cNvPr id="0" name=""/>
        <dsp:cNvSpPr/>
      </dsp:nvSpPr>
      <dsp:spPr>
        <a:xfrm>
          <a:off x="1715869" y="792900"/>
          <a:ext cx="1500710" cy="4982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Average net price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Average federal student loan debt at graduation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Percent of students graduating with debt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Percent of students receiving need-based aid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Percent of need met for financial aid applicants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Return on investment (ROI) after graduation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Median alumni salary 10 years post-graduation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Tuition and fees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Availability of work-study jobs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Pell Grant recipient graduation rate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Out-of-pocket cost for low-income families</a:t>
          </a:r>
        </a:p>
      </dsp:txBody>
      <dsp:txXfrm>
        <a:off x="1715869" y="792900"/>
        <a:ext cx="1500710" cy="4982175"/>
      </dsp:txXfrm>
    </dsp:sp>
    <dsp:sp modelId="{540580B0-92F6-4349-AA42-61593D010381}">
      <dsp:nvSpPr>
        <dsp:cNvPr id="0" name=""/>
        <dsp:cNvSpPr/>
      </dsp:nvSpPr>
      <dsp:spPr>
        <a:xfrm>
          <a:off x="3426678" y="245770"/>
          <a:ext cx="1500710" cy="547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Student Success &amp; Support</a:t>
          </a:r>
        </a:p>
      </dsp:txBody>
      <dsp:txXfrm>
        <a:off x="3426678" y="245770"/>
        <a:ext cx="1500710" cy="547130"/>
      </dsp:txXfrm>
    </dsp:sp>
    <dsp:sp modelId="{8C425AC2-DE66-4C33-A2DE-A4A6B0374DAE}">
      <dsp:nvSpPr>
        <dsp:cNvPr id="0" name=""/>
        <dsp:cNvSpPr/>
      </dsp:nvSpPr>
      <dsp:spPr>
        <a:xfrm>
          <a:off x="3426678" y="792900"/>
          <a:ext cx="1500710" cy="4982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Advising quality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Career services satisfaction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Internship participation rate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Job placement rate within 6 months of graduation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Participation in mentoring programs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Support services for first-generation students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Availability of mental health resources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Counseling center utilization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Disability services access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Participation in learning communities or LLCs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Study abroad participation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Undergraduate leadership program enrollment</a:t>
          </a:r>
        </a:p>
      </dsp:txBody>
      <dsp:txXfrm>
        <a:off x="3426678" y="792900"/>
        <a:ext cx="1500710" cy="4982175"/>
      </dsp:txXfrm>
    </dsp:sp>
    <dsp:sp modelId="{8D80D4BF-A810-496D-B02F-B8B1E2A7DCF4}">
      <dsp:nvSpPr>
        <dsp:cNvPr id="0" name=""/>
        <dsp:cNvSpPr/>
      </dsp:nvSpPr>
      <dsp:spPr>
        <a:xfrm>
          <a:off x="5137488" y="245770"/>
          <a:ext cx="1500710" cy="547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Diversity &amp; Inclusion</a:t>
          </a:r>
        </a:p>
      </dsp:txBody>
      <dsp:txXfrm>
        <a:off x="5137488" y="245770"/>
        <a:ext cx="1500710" cy="547130"/>
      </dsp:txXfrm>
    </dsp:sp>
    <dsp:sp modelId="{FD8DF84C-7CBA-4FB3-AE4B-F239C4D3790A}">
      <dsp:nvSpPr>
        <dsp:cNvPr id="0" name=""/>
        <dsp:cNvSpPr/>
      </dsp:nvSpPr>
      <dsp:spPr>
        <a:xfrm>
          <a:off x="5137488" y="792900"/>
          <a:ext cx="1500710" cy="4982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Racial/ethnic diversity of student body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International student enrollment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Gender diversity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LGBTQ+ inclusion policies and support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Religious and worldview diversity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Percent of faculty from underrepresented groups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Campus climate survey results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First-generation student representation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Cultural student organizations offered</a:t>
          </a:r>
        </a:p>
      </dsp:txBody>
      <dsp:txXfrm>
        <a:off x="5137488" y="792900"/>
        <a:ext cx="1500710" cy="4982175"/>
      </dsp:txXfrm>
    </dsp:sp>
    <dsp:sp modelId="{8C165116-28E0-4FF0-9B11-2E4774A3637F}">
      <dsp:nvSpPr>
        <dsp:cNvPr id="0" name=""/>
        <dsp:cNvSpPr/>
      </dsp:nvSpPr>
      <dsp:spPr>
        <a:xfrm>
          <a:off x="6848297" y="245770"/>
          <a:ext cx="1500710" cy="547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Campus Life &amp; Engagement</a:t>
          </a:r>
        </a:p>
      </dsp:txBody>
      <dsp:txXfrm>
        <a:off x="6848297" y="245770"/>
        <a:ext cx="1500710" cy="547130"/>
      </dsp:txXfrm>
    </dsp:sp>
    <dsp:sp modelId="{1F21E9FB-38E8-40D8-B058-C87D78CF4D1D}">
      <dsp:nvSpPr>
        <dsp:cNvPr id="0" name=""/>
        <dsp:cNvSpPr/>
      </dsp:nvSpPr>
      <dsp:spPr>
        <a:xfrm>
          <a:off x="6848297" y="792900"/>
          <a:ext cx="1500710" cy="4982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Student engagement (NSSE benchmarks, for example)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Club and organization participation rate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On-campus housing availability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Greek life participation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Student satisfaction survey results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Campus safety statistics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Community service participation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Athletic event attendance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Student government involvement</a:t>
          </a:r>
        </a:p>
      </dsp:txBody>
      <dsp:txXfrm>
        <a:off x="6848297" y="792900"/>
        <a:ext cx="1500710" cy="4982175"/>
      </dsp:txXfrm>
    </dsp:sp>
    <dsp:sp modelId="{9286BA1D-029F-4EB7-93F2-950761EB2C33}">
      <dsp:nvSpPr>
        <dsp:cNvPr id="0" name=""/>
        <dsp:cNvSpPr/>
      </dsp:nvSpPr>
      <dsp:spPr>
        <a:xfrm>
          <a:off x="8559107" y="245770"/>
          <a:ext cx="1500710" cy="547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Sustainability </a:t>
          </a:r>
          <a:r>
            <a:rPr lang="en-US" sz="1100" b="1" kern="1200" dirty="0"/>
            <a:t>&amp; Infrastructure</a:t>
          </a:r>
        </a:p>
      </dsp:txBody>
      <dsp:txXfrm>
        <a:off x="8559107" y="245770"/>
        <a:ext cx="1500710" cy="547130"/>
      </dsp:txXfrm>
    </dsp:sp>
    <dsp:sp modelId="{380E847F-9EF9-4665-960B-451E7E2EF26F}">
      <dsp:nvSpPr>
        <dsp:cNvPr id="0" name=""/>
        <dsp:cNvSpPr/>
      </dsp:nvSpPr>
      <dsp:spPr>
        <a:xfrm>
          <a:off x="8559107" y="792900"/>
          <a:ext cx="1500710" cy="4982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 dirty="0"/>
            <a:t>Campus sustainability score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Green building certifications (LEED, etc.)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Renewable energy use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Recycling and composting programs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Bike- and pedestrian-friendly campus rating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Free or subsidized public transit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Availability of green spaces/outdoor learning spaces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Carbon footprint per student</a:t>
          </a:r>
        </a:p>
      </dsp:txBody>
      <dsp:txXfrm>
        <a:off x="8559107" y="792900"/>
        <a:ext cx="1500710" cy="4982175"/>
      </dsp:txXfrm>
    </dsp:sp>
    <dsp:sp modelId="{2FDCD2AF-0582-480D-9ABF-DDFF1688E9BA}">
      <dsp:nvSpPr>
        <dsp:cNvPr id="0" name=""/>
        <dsp:cNvSpPr/>
      </dsp:nvSpPr>
      <dsp:spPr>
        <a:xfrm>
          <a:off x="10269917" y="245770"/>
          <a:ext cx="1500710" cy="5471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Reputation &amp; Prestige</a:t>
          </a:r>
        </a:p>
      </dsp:txBody>
      <dsp:txXfrm>
        <a:off x="10269917" y="245770"/>
        <a:ext cx="1500710" cy="547130"/>
      </dsp:txXfrm>
    </dsp:sp>
    <dsp:sp modelId="{B5906B35-5066-490C-BD7E-1970E30A385E}">
      <dsp:nvSpPr>
        <dsp:cNvPr id="0" name=""/>
        <dsp:cNvSpPr/>
      </dsp:nvSpPr>
      <dsp:spPr>
        <a:xfrm>
          <a:off x="10269917" y="792900"/>
          <a:ext cx="1500710" cy="49821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Selectivity (acceptance rate)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Yield rate (admitted students who enroll)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National rankings (USNWR, Princeton Review, Forbes, etc.)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Employer reputation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Alumni giving rate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Research funding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Faculty publications and citations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Competitive fellowships won (e.g., Fulbright, Rhodes)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100" kern="1200"/>
            <a:t>Notable alumni accomplishments</a:t>
          </a:r>
        </a:p>
      </dsp:txBody>
      <dsp:txXfrm>
        <a:off x="10269917" y="792900"/>
        <a:ext cx="1500710" cy="49821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0F946-3B6D-473A-8384-37882ABE5BB2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556A8-BD15-4A1E-AA0E-291CD7DAA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99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45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9BA27-CD14-39CE-E0E8-3C8E4C62A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8D69D-9E54-9DF5-F867-C440D3EAA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F429B-C54C-775C-15AB-3C3739D76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Richmond Thesis (2024) IPEDS data (public/private) 10-rank climb equals ~1.5% yield increase (~60 students/class of 4K) Cornell et al. (2005) Colgate surveys (1995‑2004) High-ability students respond notably to rank changes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0366B-50F5-2E5E-BE49-A3E4668AC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57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4697F-35BC-1B3B-202D-A8A223EBE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265301-33B5-E81A-C5B5-D00A076AFB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0D59CC-C947-F315-AC2C-8FE621E1A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is for schools without usable SAT/ACT, for school with usable SAT/ACT, graduation rate goes to 16% and 5% goes to standardized test scores</a:t>
            </a:r>
          </a:p>
          <a:p>
            <a:r>
              <a:rPr lang="en-US" b="1" dirty="0"/>
              <a:t>Outcomes (52%)</a:t>
            </a:r>
            <a:endParaRPr lang="en-US" dirty="0"/>
          </a:p>
          <a:p>
            <a:r>
              <a:rPr lang="en-US" dirty="0"/>
              <a:t>Graduation &amp; retention: 21%</a:t>
            </a:r>
          </a:p>
          <a:p>
            <a:r>
              <a:rPr lang="en-US" dirty="0"/>
              <a:t>Graduation-performance vs expectations: 10%</a:t>
            </a:r>
          </a:p>
          <a:p>
            <a:r>
              <a:rPr lang="en-US" dirty="0"/>
              <a:t>Social mobility (Pell-grant grad rates): 11% </a:t>
            </a:r>
            <a:r>
              <a:rPr lang="en-US" i="1" dirty="0"/>
              <a:t>(no longer includes first-gen grad rates)</a:t>
            </a:r>
            <a:endParaRPr lang="en-US" dirty="0"/>
          </a:p>
          <a:p>
            <a:r>
              <a:rPr lang="en-US" dirty="0"/>
              <a:t>Average federal student debt: 5%</a:t>
            </a:r>
          </a:p>
          <a:p>
            <a:r>
              <a:rPr lang="en-US" dirty="0"/>
              <a:t>Earnings relative to high-school grads: 5%</a:t>
            </a:r>
          </a:p>
          <a:p>
            <a:r>
              <a:rPr lang="en-US" b="1" dirty="0"/>
              <a:t>Expert Opinion (Peer Assessment): 20%</a:t>
            </a:r>
            <a:r>
              <a:rPr lang="en-US" dirty="0"/>
              <a:t> </a:t>
            </a:r>
          </a:p>
          <a:p>
            <a:r>
              <a:rPr lang="en-US" b="1" dirty="0"/>
              <a:t>Faculty Resources: 11%</a:t>
            </a:r>
            <a:r>
              <a:rPr lang="en-US" dirty="0"/>
              <a:t> — faculty salary (6%), student–faculty ratio (3%), full-time faculty (2%) </a:t>
            </a:r>
          </a:p>
          <a:p>
            <a:r>
              <a:rPr lang="en-US" b="1" dirty="0"/>
              <a:t>Financial Resources: 8%</a:t>
            </a:r>
            <a:r>
              <a:rPr lang="en-US" dirty="0"/>
              <a:t> — per‑student spending on instruction, research, and student services</a:t>
            </a:r>
          </a:p>
          <a:p>
            <a:r>
              <a:rPr lang="en-US" b="1" dirty="0"/>
              <a:t>Student Selectivity: 5%</a:t>
            </a:r>
            <a:r>
              <a:rPr lang="en-US" dirty="0"/>
              <a:t> — standardized test scores &amp; high-school class standing </a:t>
            </a:r>
          </a:p>
          <a:p>
            <a:r>
              <a:rPr lang="en-US" b="1" dirty="0"/>
              <a:t>Faculty Research: 4%</a:t>
            </a:r>
            <a:r>
              <a:rPr lang="en-US" dirty="0"/>
              <a:t> — research output measured by citations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8A54C-90E1-64CE-57D9-ED7A43D2A8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68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older (2005) research showed high-performing students are responsive to rank changes, the overall trend persists: higher-ranked institutions benefit more per ranking spot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51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53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60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0D577-029E-555D-1158-A92EE1057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43F40F-226B-577B-D3BB-C98AD6A6FC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79324-FF49-0B12-E5DC-7D6CAE456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This is for schools without usable SAT/ACT, for school with usable SAT/ACT, graduation rate goes to 16% and 5% goes to standardized test scores</a:t>
            </a:r>
          </a:p>
          <a:p>
            <a:r>
              <a:rPr lang="en-US" b="1" dirty="0"/>
              <a:t>Outcomes (52%)</a:t>
            </a:r>
            <a:endParaRPr lang="en-US" dirty="0"/>
          </a:p>
          <a:p>
            <a:r>
              <a:rPr lang="en-US" dirty="0"/>
              <a:t>Graduation &amp; retention: 21%</a:t>
            </a:r>
          </a:p>
          <a:p>
            <a:r>
              <a:rPr lang="en-US" dirty="0"/>
              <a:t>Graduation-performance vs expectations: 10%</a:t>
            </a:r>
          </a:p>
          <a:p>
            <a:r>
              <a:rPr lang="en-US" dirty="0"/>
              <a:t>Social mobility (Pell-grant grad rates): 11% </a:t>
            </a:r>
            <a:r>
              <a:rPr lang="en-US" i="1" dirty="0"/>
              <a:t>(no longer includes first-gen grad rates)</a:t>
            </a:r>
            <a:endParaRPr lang="en-US" dirty="0"/>
          </a:p>
          <a:p>
            <a:r>
              <a:rPr lang="en-US" dirty="0"/>
              <a:t>Average federal student debt: 5%</a:t>
            </a:r>
          </a:p>
          <a:p>
            <a:r>
              <a:rPr lang="en-US" dirty="0"/>
              <a:t>Earnings relative to high-school grads: 5%</a:t>
            </a:r>
          </a:p>
          <a:p>
            <a:r>
              <a:rPr lang="en-US" b="1" dirty="0"/>
              <a:t>Expert Opinion (Peer Assessment): 20%</a:t>
            </a:r>
            <a:r>
              <a:rPr lang="en-US" dirty="0"/>
              <a:t> </a:t>
            </a:r>
          </a:p>
          <a:p>
            <a:r>
              <a:rPr lang="en-US" b="1" dirty="0"/>
              <a:t>Faculty Resources: 11%</a:t>
            </a:r>
            <a:r>
              <a:rPr lang="en-US" dirty="0"/>
              <a:t> — faculty salary (6%), student–faculty ratio (3%), full-time faculty (2%) </a:t>
            </a:r>
          </a:p>
          <a:p>
            <a:r>
              <a:rPr lang="en-US" b="1" dirty="0"/>
              <a:t>Financial Resources: 8%</a:t>
            </a:r>
            <a:r>
              <a:rPr lang="en-US" dirty="0"/>
              <a:t> — per‑student spending on instruction, research, and student services</a:t>
            </a:r>
          </a:p>
          <a:p>
            <a:r>
              <a:rPr lang="en-US" b="1" dirty="0"/>
              <a:t>Student Selectivity: 5%</a:t>
            </a:r>
            <a:r>
              <a:rPr lang="en-US" dirty="0"/>
              <a:t> — standardized test scores &amp; high-school class standing </a:t>
            </a:r>
          </a:p>
          <a:p>
            <a:r>
              <a:rPr lang="en-US" b="1" dirty="0"/>
              <a:t>Faculty Research: 4%</a:t>
            </a:r>
            <a:r>
              <a:rPr lang="en-US" dirty="0"/>
              <a:t> — research output measured by citations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BFA96-2EDC-0BFE-4809-4A123D5AB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53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on the 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4556A8-BD15-4A1E-AA0E-291CD7DAA38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1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3738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7341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3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-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3738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7341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671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ew Sec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3738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582C8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73413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4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88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456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26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706" r:id="rId2"/>
    <p:sldLayoutId id="2147483649" r:id="rId3"/>
    <p:sldLayoutId id="2147483650" r:id="rId4"/>
    <p:sldLayoutId id="2147483652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582C83"/>
          </a:solidFill>
          <a:latin typeface="Franklin Gothic Medium Cond" charset="0"/>
          <a:ea typeface="Franklin Gothic Medium Cond" charset="0"/>
          <a:cs typeface="Franklin Gothic Medium Con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9CAC7-3AC4-8FF7-4283-BDEFD0052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94" y="0"/>
            <a:ext cx="11742821" cy="2387600"/>
          </a:xfrm>
        </p:spPr>
        <p:txBody>
          <a:bodyPr>
            <a:normAutofit/>
          </a:bodyPr>
          <a:lstStyle/>
          <a:p>
            <a:r>
              <a:rPr lang="en-US" sz="4000" dirty="0"/>
              <a:t>The Office of Assessment and Institutional Research Presents: </a:t>
            </a:r>
            <a:r>
              <a:rPr lang="en-US" dirty="0"/>
              <a:t>Data Dins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18822-9101-4BED-D689-B1B276BC4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88771"/>
            <a:ext cx="9144000" cy="1226004"/>
          </a:xfrm>
        </p:spPr>
        <p:txBody>
          <a:bodyPr/>
          <a:lstStyle/>
          <a:p>
            <a:r>
              <a:rPr lang="en-US" dirty="0"/>
              <a:t>Conversations about Furman University Data</a:t>
            </a:r>
          </a:p>
        </p:txBody>
      </p:sp>
      <p:pic>
        <p:nvPicPr>
          <p:cNvPr id="5" name="Picture 4" descr="A logo with arrows and stars&#10;&#10;AI-generated content may be incorrect.">
            <a:extLst>
              <a:ext uri="{FF2B5EF4-FFF2-40B4-BE49-F238E27FC236}">
                <a16:creationId xmlns:a16="http://schemas.microsoft.com/office/drawing/2014/main" id="{733EFC9A-DDAB-0C23-BFB0-ECBBDCEC4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8867" y1="71800" x2="58867" y2="71800"/>
                        <a14:backgroundMark x1="47667" y1="15400" x2="47667" y2="15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1741" y="2659712"/>
            <a:ext cx="4528517" cy="45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71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FCC6-2EAB-F079-6B16-DFD8593FA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&amp; Graduate-Level Rankings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58A9E33-43B6-1842-8040-57B4E05D90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5249081"/>
              </p:ext>
            </p:extLst>
          </p:nvPr>
        </p:nvGraphicFramePr>
        <p:xfrm>
          <a:off x="838200" y="1564105"/>
          <a:ext cx="10515600" cy="440355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19824450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368496006"/>
                    </a:ext>
                  </a:extLst>
                </a:gridCol>
              </a:tblGrid>
              <a:tr h="6523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Category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Focus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222847"/>
                  </a:ext>
                </a:extLst>
              </a:tr>
              <a:tr h="114166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Graduate &amp; Professional Programs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Law, Business (MBA), Engineering, Education, Medicine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680875"/>
                  </a:ext>
                </a:extLst>
              </a:tr>
              <a:tr h="6523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Online Programs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e.g., Best Online Bachelor’s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4807107"/>
                  </a:ext>
                </a:extLst>
              </a:tr>
              <a:tr h="6523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Value &amp; Outcome Lists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Best Value Schools, Most Innovative Schools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1939026"/>
                  </a:ext>
                </a:extLst>
              </a:tr>
              <a:tr h="6523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Program-Specific Lists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Nursing, Engineering specialties, etc.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4598478"/>
                  </a:ext>
                </a:extLst>
              </a:tr>
              <a:tr h="6523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Global University Rankings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Compares institutions worldwide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6830060"/>
                  </a:ext>
                </a:extLst>
              </a:tr>
            </a:tbl>
          </a:graphicData>
        </a:graphic>
      </p:graphicFrame>
      <p:pic>
        <p:nvPicPr>
          <p:cNvPr id="6" name="Picture 6" descr="2025 Best Colleges: Find The Best School For You">
            <a:extLst>
              <a:ext uri="{FF2B5EF4-FFF2-40B4-BE49-F238E27FC236}">
                <a16:creationId xmlns:a16="http://schemas.microsoft.com/office/drawing/2014/main" id="{3C4AEA84-32CE-6CE1-8525-88BD3A0F2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969" y="365124"/>
            <a:ext cx="1140831" cy="10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821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9324F-281C-A92F-D769-889732207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7C5B-52C7-A81F-C140-454D7FBE3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to Calculate Rank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1A11960-39A4-1500-3557-85087E3DEF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64105"/>
          <a:ext cx="10515600" cy="468990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42063168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5757182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39709177"/>
                    </a:ext>
                  </a:extLst>
                </a:gridCol>
              </a:tblGrid>
              <a:tr h="44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Category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Weight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What’s Measured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265356"/>
                  </a:ext>
                </a:extLst>
              </a:tr>
              <a:tr h="146243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Outcomes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52%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Graduation &amp; retention (21%), performance vs predictions (10%), social mobility (11%), debt (5%), early earnings (5%)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852761"/>
                  </a:ext>
                </a:extLst>
              </a:tr>
              <a:tr h="7874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Expert Opinion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Academic peer survey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7228521"/>
                  </a:ext>
                </a:extLst>
              </a:tr>
              <a:tr h="44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Faculty Resources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11%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Salary, student–faculty ratio, full-time share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6773096"/>
                  </a:ext>
                </a:extLst>
              </a:tr>
              <a:tr h="44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Financial Resources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Spending per student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1337397"/>
                  </a:ext>
                </a:extLst>
              </a:tr>
              <a:tr h="44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Student Selectivity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Test scores + high school rank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4352498"/>
                  </a:ext>
                </a:extLst>
              </a:tr>
              <a:tr h="44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Faculty Research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Research citations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7891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2540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FC7C-0A3B-774C-2DEC-AF542CA1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U.S. News Rankings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35CAC-FB95-64F0-ACBA-3460C466B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Yes</a:t>
            </a:r>
            <a:r>
              <a:rPr lang="en-US" dirty="0"/>
              <a:t>, they continue to influence college choice and institutional behavior</a:t>
            </a:r>
          </a:p>
          <a:p>
            <a:r>
              <a:rPr lang="en-US" dirty="0"/>
              <a:t>But their role is </a:t>
            </a:r>
            <a:r>
              <a:rPr lang="en-US" b="1" dirty="0"/>
              <a:t>diminishing</a:t>
            </a:r>
            <a:r>
              <a:rPr lang="en-US" dirty="0"/>
              <a:t>. Students now rely more on </a:t>
            </a:r>
            <a:r>
              <a:rPr lang="en-US" b="1" dirty="0"/>
              <a:t>affordability, outcomes, fit, and support services</a:t>
            </a:r>
          </a:p>
          <a:p>
            <a:r>
              <a:rPr lang="en-US" dirty="0"/>
              <a:t>For colleges, the payoff from ranking gains is </a:t>
            </a:r>
            <a:r>
              <a:rPr lang="en-US" b="1" dirty="0"/>
              <a:t>modest but measurable</a:t>
            </a:r>
            <a:r>
              <a:rPr lang="en-US" dirty="0"/>
              <a:t>, especially among elite institutions.</a:t>
            </a:r>
          </a:p>
        </p:txBody>
      </p:sp>
    </p:spTree>
    <p:extLst>
      <p:ext uri="{BB962C8B-B14F-4D97-AF65-F5344CB8AC3E}">
        <p14:creationId xmlns:p14="http://schemas.microsoft.com/office/powerpoint/2010/main" val="2434804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7AF95-9B20-4598-2BEE-6D56532912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Furman’s current rank?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781281-882E-3D6F-BB8F-F396CB1C85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31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8F58F-FA01-3666-A68B-12B3FA54D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Furman University Ranks (2025)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D577B-69C1-36C7-F417-C55EF9809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#45 in National Liberal Arts Colleges (tie)</a:t>
            </a:r>
          </a:p>
          <a:p>
            <a:r>
              <a:rPr lang="en-US" dirty="0"/>
              <a:t>#72 in Best Value Schools</a:t>
            </a:r>
          </a:p>
          <a:p>
            <a:r>
              <a:rPr lang="en-US" dirty="0"/>
              <a:t>#32 in Undergraduate Research/Creative Projects (tie)</a:t>
            </a:r>
          </a:p>
          <a:p>
            <a:r>
              <a:rPr lang="en-US" dirty="0"/>
              <a:t>#22 in First-Year Experiences (tie)</a:t>
            </a:r>
          </a:p>
          <a:p>
            <a:r>
              <a:rPr lang="en-US" dirty="0"/>
              <a:t>#17 in Best Undergraduate Teaching (tie)</a:t>
            </a:r>
          </a:p>
          <a:p>
            <a:r>
              <a:rPr lang="en-US" dirty="0"/>
              <a:t>#7 in Most Innovative Schools (tie)</a:t>
            </a:r>
          </a:p>
          <a:p>
            <a:r>
              <a:rPr lang="en-US" dirty="0"/>
              <a:t>#158 in Top Performers on Social Mobility</a:t>
            </a:r>
          </a:p>
        </p:txBody>
      </p:sp>
      <p:pic>
        <p:nvPicPr>
          <p:cNvPr id="12" name="Picture 6" descr="2025 Best Colleges: Find The Best School For You">
            <a:extLst>
              <a:ext uri="{FF2B5EF4-FFF2-40B4-BE49-F238E27FC236}">
                <a16:creationId xmlns:a16="http://schemas.microsoft.com/office/drawing/2014/main" id="{A67D6233-E759-28B3-D011-A44C4F69C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969" y="365124"/>
            <a:ext cx="1140831" cy="10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631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372B34-7045-E956-62C7-F790B61E4D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87940"/>
              </p:ext>
            </p:extLst>
          </p:nvPr>
        </p:nvGraphicFramePr>
        <p:xfrm>
          <a:off x="671746" y="1690689"/>
          <a:ext cx="10848508" cy="4301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BE1CB707-A2A2-E31E-8B67-3F60004A0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 when viewing the dashboards</a:t>
            </a:r>
          </a:p>
        </p:txBody>
      </p:sp>
    </p:spTree>
    <p:extLst>
      <p:ext uri="{BB962C8B-B14F-4D97-AF65-F5344CB8AC3E}">
        <p14:creationId xmlns:p14="http://schemas.microsoft.com/office/powerpoint/2010/main" val="3566861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C011C-6E22-3144-6877-28A8EEC3A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90C37CF-0814-17BE-7914-A29893B5EF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7762"/>
              </p:ext>
            </p:extLst>
          </p:nvPr>
        </p:nvGraphicFramePr>
        <p:xfrm>
          <a:off x="511342" y="1407695"/>
          <a:ext cx="11169316" cy="3508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7">
            <a:extLst>
              <a:ext uri="{FF2B5EF4-FFF2-40B4-BE49-F238E27FC236}">
                <a16:creationId xmlns:a16="http://schemas.microsoft.com/office/drawing/2014/main" id="{94910F39-0442-A100-27DC-410C0EA34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Reminders when viewing the dashboards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A6C512-C16C-93B2-EEC9-8F8B50FC555F}"/>
              </a:ext>
            </a:extLst>
          </p:cNvPr>
          <p:cNvSpPr/>
          <p:nvPr/>
        </p:nvSpPr>
        <p:spPr>
          <a:xfrm>
            <a:off x="220032" y="4916488"/>
            <a:ext cx="1163107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Turn anecdotal “I think” to “I know”</a:t>
            </a:r>
          </a:p>
        </p:txBody>
      </p:sp>
    </p:spTree>
    <p:extLst>
      <p:ext uri="{BB962C8B-B14F-4D97-AF65-F5344CB8AC3E}">
        <p14:creationId xmlns:p14="http://schemas.microsoft.com/office/powerpoint/2010/main" val="2873274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EE532-11A6-2F81-9770-C1BBAB364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Let’s navigate to the dashboard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CDAA54-3948-51A3-9A87-AEB9E242EC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39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3AA4-CF97-5294-3380-518066083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Let’s go on a scavenger hunt!</a:t>
            </a:r>
          </a:p>
        </p:txBody>
      </p:sp>
      <p:pic>
        <p:nvPicPr>
          <p:cNvPr id="5" name="Picture 4" descr="Black and white photo of a giraffe">
            <a:extLst>
              <a:ext uri="{FF2B5EF4-FFF2-40B4-BE49-F238E27FC236}">
                <a16:creationId xmlns:a16="http://schemas.microsoft.com/office/drawing/2014/main" id="{28E598C7-1DC5-EC13-DB7B-93A0D342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687" b="18321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4702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414BF-D780-64DC-99B2-02913DB5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Build your own rankings!</a:t>
            </a:r>
          </a:p>
        </p:txBody>
      </p:sp>
      <p:pic>
        <p:nvPicPr>
          <p:cNvPr id="5" name="Picture 4" descr="Construction area">
            <a:extLst>
              <a:ext uri="{FF2B5EF4-FFF2-40B4-BE49-F238E27FC236}">
                <a16:creationId xmlns:a16="http://schemas.microsoft.com/office/drawing/2014/main" id="{C77ED61B-B6D1-CF51-7EA8-373F587683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15" b="22059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7981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C8038-3A33-57C4-4101-51616B50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A4D00-CD3A-8383-67DE-1FC7D8BEC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1483"/>
            <a:ext cx="10515600" cy="328684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Data Transparency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Student Success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Conversations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Partners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F672201-FD6F-EF5F-3962-D3A29A66D3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0557666"/>
              </p:ext>
            </p:extLst>
          </p:nvPr>
        </p:nvGraphicFramePr>
        <p:xfrm>
          <a:off x="3458028" y="87085"/>
          <a:ext cx="9430657" cy="6051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76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C8844-C7E2-C0A6-653A-7788D4AEF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40FA-F7DA-7C86-39C1-918B6420F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to Calculate Rank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85A570-6FAB-975A-BE1D-1581DC35A4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282302"/>
              </p:ext>
            </p:extLst>
          </p:nvPr>
        </p:nvGraphicFramePr>
        <p:xfrm>
          <a:off x="838200" y="1564105"/>
          <a:ext cx="10515600" cy="468990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420631682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57571828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39709177"/>
                    </a:ext>
                  </a:extLst>
                </a:gridCol>
              </a:tblGrid>
              <a:tr h="44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Category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Weight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What’s Measured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265356"/>
                  </a:ext>
                </a:extLst>
              </a:tr>
              <a:tr h="146243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Outcomes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52%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Graduation &amp; retention (21%), performance vs predictions (10%), social mobility (11%), debt (5%), early earnings (5%)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0852761"/>
                  </a:ext>
                </a:extLst>
              </a:tr>
              <a:tr h="78746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Expert Opinion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Academic peer survey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7228521"/>
                  </a:ext>
                </a:extLst>
              </a:tr>
              <a:tr h="44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Faculty Resources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11%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Salary, student–faculty ratio, full-time share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6773096"/>
                  </a:ext>
                </a:extLst>
              </a:tr>
              <a:tr h="44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Financial Resources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Spending per student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1337397"/>
                  </a:ext>
                </a:extLst>
              </a:tr>
              <a:tr h="44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Student Selectivity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Test scores + high school rank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4352498"/>
                  </a:ext>
                </a:extLst>
              </a:tr>
              <a:tr h="4499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Faculty Research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Research citations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7891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4123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63F8821-11BE-96CA-2E89-AC14A5DB5B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13304"/>
              </p:ext>
            </p:extLst>
          </p:nvPr>
        </p:nvGraphicFramePr>
        <p:xfrm>
          <a:off x="267629" y="156118"/>
          <a:ext cx="11775687" cy="6020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3537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D36D-1700-FD28-361B-ED1ADDD8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497DB-9267-8006-77D9-9BC613C5E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9305" cy="4351338"/>
          </a:xfrm>
        </p:spPr>
        <p:txBody>
          <a:bodyPr/>
          <a:lstStyle/>
          <a:p>
            <a:r>
              <a:rPr lang="en-US" dirty="0"/>
              <a:t>Thank you for attending! </a:t>
            </a:r>
          </a:p>
          <a:p>
            <a:r>
              <a:rPr lang="en-US" dirty="0"/>
              <a:t>Don’t forget a sticker</a:t>
            </a:r>
          </a:p>
          <a:p>
            <a:r>
              <a:rPr lang="en-US" dirty="0"/>
              <a:t>Please complete the evaluation – scan the QR code</a:t>
            </a:r>
          </a:p>
          <a:p>
            <a:r>
              <a:rPr lang="en-US" dirty="0"/>
              <a:t>More sessions coming in the Fall</a:t>
            </a:r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02DCABD-C4F4-7E37-5463-4C67DA527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505" y="129590"/>
            <a:ext cx="6047373" cy="604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36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FFF21-F1D5-C5CA-9F9E-FBB85655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06" y="365125"/>
            <a:ext cx="8410074" cy="1325563"/>
          </a:xfrm>
        </p:spPr>
        <p:txBody>
          <a:bodyPr/>
          <a:lstStyle/>
          <a:p>
            <a:r>
              <a:rPr lang="en-US" sz="4400" dirty="0"/>
              <a:t>The Office of Assessment and Institutional Research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2DF61-A584-C1F8-6B63-A681628EF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8914" cy="4351338"/>
          </a:xfrm>
        </p:spPr>
        <p:txBody>
          <a:bodyPr/>
          <a:lstStyle/>
          <a:p>
            <a:r>
              <a:rPr lang="en-US" dirty="0"/>
              <a:t>David Eubanks: Assistant Vice President of Office of Institutional Assessment and Research</a:t>
            </a:r>
          </a:p>
          <a:p>
            <a:r>
              <a:rPr lang="en-US" dirty="0"/>
              <a:t>Suzanne </a:t>
            </a:r>
            <a:r>
              <a:rPr lang="en-US" dirty="0" err="1"/>
              <a:t>Klonis</a:t>
            </a:r>
            <a:r>
              <a:rPr lang="en-US" dirty="0"/>
              <a:t>: Director of Assessment and SACSCOC Institutional Liaison</a:t>
            </a:r>
          </a:p>
          <a:p>
            <a:r>
              <a:rPr lang="en-US" dirty="0"/>
              <a:t>Katlyn Bagley-Sepsey: Director of Institutional Research, Reporting, and Data Stewardship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1FF93-6783-B85B-9FD1-366C4ABEA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560" y="2854989"/>
            <a:ext cx="2649667" cy="1766790"/>
          </a:xfrm>
          <a:prstGeom prst="rect">
            <a:avLst/>
          </a:prstGeom>
        </p:spPr>
      </p:pic>
      <p:pic>
        <p:nvPicPr>
          <p:cNvPr id="6" name="Picture 5" descr="A person smiling at camera&#10;&#10;AI-generated content may be incorrect.">
            <a:extLst>
              <a:ext uri="{FF2B5EF4-FFF2-40B4-BE49-F238E27FC236}">
                <a16:creationId xmlns:a16="http://schemas.microsoft.com/office/drawing/2014/main" id="{3379BE22-513C-AD02-0C8F-A82EA6BC0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9449415" y="4332928"/>
            <a:ext cx="1904385" cy="1775094"/>
          </a:xfrm>
          <a:prstGeom prst="rect">
            <a:avLst/>
          </a:prstGeom>
        </p:spPr>
      </p:pic>
      <p:pic>
        <p:nvPicPr>
          <p:cNvPr id="1026" name="Picture 2" descr="David Eubanks: Biographical Sketch: Program: Assessment Institute: Indiana  University">
            <a:extLst>
              <a:ext uri="{FF2B5EF4-FFF2-40B4-BE49-F238E27FC236}">
                <a16:creationId xmlns:a16="http://schemas.microsoft.com/office/drawing/2014/main" id="{66B26E18-85D9-8B8E-B173-0DF9334CD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614" y="658461"/>
            <a:ext cx="2269672" cy="226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064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631B4-DCCC-3F9C-E8E4-CB241B179E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College Rankings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38D1D-17F3-22E3-A8C0-F86394225C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44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4BBC-8068-D98D-483E-EB4EFFBA9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They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A1B5A-43C8-86A4-ABF7-8A6B8E264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Massive Online Engagement</a:t>
            </a:r>
          </a:p>
          <a:p>
            <a:r>
              <a:rPr lang="en-US" dirty="0"/>
              <a:t>Influence on College Applications</a:t>
            </a:r>
          </a:p>
          <a:p>
            <a:pPr lvl="1"/>
            <a:r>
              <a:rPr lang="en-US" dirty="0"/>
              <a:t>A </a:t>
            </a:r>
            <a:r>
              <a:rPr lang="en-US" b="1" dirty="0"/>
              <a:t>2023 survey</a:t>
            </a:r>
            <a:r>
              <a:rPr lang="en-US" dirty="0"/>
              <a:t> of over 800 U.S. high school graduates found:</a:t>
            </a:r>
          </a:p>
          <a:p>
            <a:pPr lvl="2"/>
            <a:r>
              <a:rPr lang="en-US" dirty="0"/>
              <a:t>58% “actively considered rankings” during their college search.</a:t>
            </a:r>
          </a:p>
          <a:p>
            <a:pPr lvl="2"/>
            <a:r>
              <a:rPr lang="en-US" dirty="0"/>
              <a:t>But only 5% felt they knew their top-choice school’s U.S. News ranking well, and just 3% could identify it correctly</a:t>
            </a:r>
          </a:p>
          <a:p>
            <a:pPr lvl="1"/>
            <a:r>
              <a:rPr lang="en-US" dirty="0"/>
              <a:t>A </a:t>
            </a:r>
            <a:r>
              <a:rPr lang="en-US" b="1" dirty="0"/>
              <a:t>2024 survey</a:t>
            </a:r>
            <a:r>
              <a:rPr lang="en-US" dirty="0"/>
              <a:t> by Art &amp; Science Group involving 4,030 seniors showed:</a:t>
            </a:r>
          </a:p>
          <a:p>
            <a:pPr lvl="2"/>
            <a:r>
              <a:rPr lang="en-US" dirty="0"/>
              <a:t>~60% used any rankings at all.</a:t>
            </a:r>
          </a:p>
          <a:p>
            <a:pPr lvl="2"/>
            <a:r>
              <a:rPr lang="en-US" dirty="0"/>
              <a:t>Of those ranking users, about </a:t>
            </a:r>
            <a:r>
              <a:rPr lang="en-US" b="1" dirty="0"/>
              <a:t>one-third</a:t>
            </a:r>
            <a:r>
              <a:rPr lang="en-US" dirty="0"/>
              <a:t> felt rankings were useful sources of general information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16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916BF-1944-FEE7-27F2-8200F0B19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80C58-7D0F-061E-5D2B-8AAA75CB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They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B55D-C35B-937F-308D-6127F0600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Massive Online Engagement</a:t>
            </a:r>
          </a:p>
          <a:p>
            <a:r>
              <a:rPr lang="en-US" dirty="0"/>
              <a:t>Influence on College Applications</a:t>
            </a:r>
          </a:p>
          <a:p>
            <a:pPr lvl="1"/>
            <a:r>
              <a:rPr lang="en-US" dirty="0"/>
              <a:t>A </a:t>
            </a:r>
            <a:r>
              <a:rPr lang="en-US" b="1" dirty="0"/>
              <a:t>2023 survey</a:t>
            </a:r>
            <a:r>
              <a:rPr lang="en-US" dirty="0"/>
              <a:t> of over 800 U.S. high school graduates found:</a:t>
            </a:r>
          </a:p>
          <a:p>
            <a:pPr lvl="2"/>
            <a:r>
              <a:rPr lang="en-US" dirty="0"/>
              <a:t>58% “actively considered rankings” during their college search.</a:t>
            </a:r>
          </a:p>
          <a:p>
            <a:pPr lvl="2"/>
            <a:r>
              <a:rPr lang="en-US" dirty="0"/>
              <a:t>But only 5% felt they knew their top-choice school’s U.S. News ranking well, and just 3% could identify it correctly</a:t>
            </a:r>
          </a:p>
          <a:p>
            <a:pPr lvl="1"/>
            <a:r>
              <a:rPr lang="en-US" dirty="0"/>
              <a:t>A </a:t>
            </a:r>
            <a:r>
              <a:rPr lang="en-US" b="1" dirty="0"/>
              <a:t>2024 survey</a:t>
            </a:r>
            <a:r>
              <a:rPr lang="en-US" dirty="0"/>
              <a:t> by Art &amp; Science Group involving 4,030 seniors showed:</a:t>
            </a:r>
          </a:p>
          <a:p>
            <a:pPr lvl="2"/>
            <a:r>
              <a:rPr lang="en-US" dirty="0"/>
              <a:t>~60% used any rankings at all.</a:t>
            </a:r>
          </a:p>
          <a:p>
            <a:pPr lvl="2"/>
            <a:r>
              <a:rPr lang="en-US" dirty="0"/>
              <a:t>Of those ranking users, about </a:t>
            </a:r>
            <a:r>
              <a:rPr lang="en-US" b="1" dirty="0"/>
              <a:t>one-third</a:t>
            </a:r>
            <a:r>
              <a:rPr lang="en-US" dirty="0"/>
              <a:t> felt rankings were useful sources of general information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Blank white billboard in the sky wallpaper">
            <a:extLst>
              <a:ext uri="{FF2B5EF4-FFF2-40B4-BE49-F238E27FC236}">
                <a16:creationId xmlns:a16="http://schemas.microsoft.com/office/drawing/2014/main" id="{503358D9-D3BB-5AD5-C567-C4DF441F6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"/>
            <a:ext cx="12192000" cy="6857689"/>
          </a:xfrm>
          <a:prstGeom prst="rect">
            <a:avLst/>
          </a:prstGeom>
        </p:spPr>
      </p:pic>
      <p:pic>
        <p:nvPicPr>
          <p:cNvPr id="6" name="Picture 5" descr="Pink megaphone">
            <a:extLst>
              <a:ext uri="{FF2B5EF4-FFF2-40B4-BE49-F238E27FC236}">
                <a16:creationId xmlns:a16="http://schemas.microsoft.com/office/drawing/2014/main" id="{730DE7D8-D26B-0898-4DF8-06AB00A7DD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27948" y="1825625"/>
            <a:ext cx="4335378" cy="2601227"/>
          </a:xfrm>
          <a:prstGeom prst="rect">
            <a:avLst/>
          </a:prstGeom>
        </p:spPr>
      </p:pic>
      <p:pic>
        <p:nvPicPr>
          <p:cNvPr id="8" name="Picture 7" descr="Pink megaphone">
            <a:extLst>
              <a:ext uri="{FF2B5EF4-FFF2-40B4-BE49-F238E27FC236}">
                <a16:creationId xmlns:a16="http://schemas.microsoft.com/office/drawing/2014/main" id="{74587A45-A3C2-8A42-DE2C-1C4C2230E4A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3164" b="30667"/>
          <a:stretch>
            <a:fillRect/>
          </a:stretch>
        </p:blipFill>
        <p:spPr>
          <a:xfrm rot="10800000">
            <a:off x="7354111" y="1825624"/>
            <a:ext cx="2030521" cy="18035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E70826-BF99-B050-9F4A-B162F1D0DE98}"/>
              </a:ext>
            </a:extLst>
          </p:cNvPr>
          <p:cNvSpPr/>
          <p:nvPr/>
        </p:nvSpPr>
        <p:spPr>
          <a:xfrm rot="21035976">
            <a:off x="4925807" y="2232479"/>
            <a:ext cx="41812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Going to college? Go to Furman!</a:t>
            </a:r>
          </a:p>
        </p:txBody>
      </p:sp>
      <p:pic>
        <p:nvPicPr>
          <p:cNvPr id="9" name="Picture 8" descr="Pink megaphone">
            <a:extLst>
              <a:ext uri="{FF2B5EF4-FFF2-40B4-BE49-F238E27FC236}">
                <a16:creationId xmlns:a16="http://schemas.microsoft.com/office/drawing/2014/main" id="{A577F182-A702-A53F-FC40-D3920093B3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53164" b="69902"/>
          <a:stretch>
            <a:fillRect/>
          </a:stretch>
        </p:blipFill>
        <p:spPr>
          <a:xfrm rot="10800000">
            <a:off x="7354110" y="3629132"/>
            <a:ext cx="2030521" cy="797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6976A6-839C-D842-900D-E173B0E1F688}"/>
              </a:ext>
            </a:extLst>
          </p:cNvPr>
          <p:cNvSpPr/>
          <p:nvPr/>
        </p:nvSpPr>
        <p:spPr>
          <a:xfrm rot="21035976">
            <a:off x="7099269" y="3129185"/>
            <a:ext cx="23316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#45 in the rankings, #1 in your heart</a:t>
            </a:r>
          </a:p>
        </p:txBody>
      </p:sp>
      <p:pic>
        <p:nvPicPr>
          <p:cNvPr id="14" name="Picture 13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B1B6DB17-9516-21A6-0CC7-71B412E45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598" y="3900455"/>
            <a:ext cx="1794625" cy="3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9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8520-B59E-5ADF-7285-7A3361C85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College Rankings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283DC4C-BAC5-C313-72DF-44BBE7BE0F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915449"/>
              </p:ext>
            </p:extLst>
          </p:nvPr>
        </p:nvGraphicFramePr>
        <p:xfrm>
          <a:off x="601579" y="1690688"/>
          <a:ext cx="10752222" cy="409368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584074">
                  <a:extLst>
                    <a:ext uri="{9D8B030D-6E8A-4147-A177-3AD203B41FA5}">
                      <a16:colId xmlns:a16="http://schemas.microsoft.com/office/drawing/2014/main" val="1443134479"/>
                    </a:ext>
                  </a:extLst>
                </a:gridCol>
                <a:gridCol w="3584074">
                  <a:extLst>
                    <a:ext uri="{9D8B030D-6E8A-4147-A177-3AD203B41FA5}">
                      <a16:colId xmlns:a16="http://schemas.microsoft.com/office/drawing/2014/main" val="2114966391"/>
                    </a:ext>
                  </a:extLst>
                </a:gridCol>
                <a:gridCol w="3584074">
                  <a:extLst>
                    <a:ext uri="{9D8B030D-6E8A-4147-A177-3AD203B41FA5}">
                      <a16:colId xmlns:a16="http://schemas.microsoft.com/office/drawing/2014/main" val="1349505834"/>
                    </a:ext>
                  </a:extLst>
                </a:gridCol>
              </a:tblGrid>
              <a:tr h="4198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Ranking Type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Primary Focus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Examples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157477"/>
                  </a:ext>
                </a:extLst>
              </a:tr>
              <a:tr h="7347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Prestige-Based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Reputation, selectivity, resources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U.S. News &amp; World Report, Forbes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4369777"/>
                  </a:ext>
                </a:extLst>
              </a:tr>
              <a:tr h="7347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Outcomes-Based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Earnings, graduation rates, loan default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College Scorecard (U.S. Dept. of Ed)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7162354"/>
                  </a:ext>
                </a:extLst>
              </a:tr>
              <a:tr h="7347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Value-Focused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Return on investment, affordability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WSJ/College Pulse, Money Magazine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490892"/>
                  </a:ext>
                </a:extLst>
              </a:tr>
              <a:tr h="7347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Social Impact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Civic engagement, equity, mobility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Washington Monthly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0429386"/>
                  </a:ext>
                </a:extLst>
              </a:tr>
              <a:tr h="73476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Student Experience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Satisfaction, engagement, campus life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Niche, Princeton Review (non-ranked)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0995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060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CB96A-772A-7197-8945-C1E0293C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The U.S. News and World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23FF7-B22E-7392-A7EA-A917717A7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0063"/>
            <a:ext cx="5257800" cy="38669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“Expert advice, rankings and data to help you navigate your education journey and find the best college for you.”</a:t>
            </a:r>
          </a:p>
        </p:txBody>
      </p:sp>
      <p:pic>
        <p:nvPicPr>
          <p:cNvPr id="1030" name="Picture 6" descr="2025 Best Colleges: Find The Best School For You">
            <a:extLst>
              <a:ext uri="{FF2B5EF4-FFF2-40B4-BE49-F238E27FC236}">
                <a16:creationId xmlns:a16="http://schemas.microsoft.com/office/drawing/2014/main" id="{34C005A8-7007-6952-BAEC-582F1ADE4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78" y="1991477"/>
            <a:ext cx="3875329" cy="348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93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4C43-32E9-3F67-B1AB-07ABC093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Undergraduate Rankings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0F78E63-7995-6FF8-8637-22D6354FF0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3482070"/>
              </p:ext>
            </p:extLst>
          </p:nvPr>
        </p:nvGraphicFramePr>
        <p:xfrm>
          <a:off x="721895" y="1690687"/>
          <a:ext cx="10631906" cy="404837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315953">
                  <a:extLst>
                    <a:ext uri="{9D8B030D-6E8A-4147-A177-3AD203B41FA5}">
                      <a16:colId xmlns:a16="http://schemas.microsoft.com/office/drawing/2014/main" val="3505642594"/>
                    </a:ext>
                  </a:extLst>
                </a:gridCol>
                <a:gridCol w="5315953">
                  <a:extLst>
                    <a:ext uri="{9D8B030D-6E8A-4147-A177-3AD203B41FA5}">
                      <a16:colId xmlns:a16="http://schemas.microsoft.com/office/drawing/2014/main" val="1933296592"/>
                    </a:ext>
                  </a:extLst>
                </a:gridCol>
              </a:tblGrid>
              <a:tr h="5397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Category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Focus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3267155"/>
                  </a:ext>
                </a:extLst>
              </a:tr>
              <a:tr h="944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National Universities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Large research-focused institutions; overall rank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0441810"/>
                  </a:ext>
                </a:extLst>
              </a:tr>
              <a:tr h="5397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National Liberal Arts Colleges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Smaller, undergrad-focused institutions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2093471"/>
                  </a:ext>
                </a:extLst>
              </a:tr>
              <a:tr h="5397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Top Public Schools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Ranking national universities that are public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7243063"/>
                  </a:ext>
                </a:extLst>
              </a:tr>
              <a:tr h="944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/>
                        <a:t>Regional Universities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Institutions grouped by region (North, South, etc.)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6948467"/>
                  </a:ext>
                </a:extLst>
              </a:tr>
              <a:tr h="53978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1" dirty="0"/>
                        <a:t>Regional Colleges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Smaller regionally focused schools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6328525"/>
                  </a:ext>
                </a:extLst>
              </a:tr>
            </a:tbl>
          </a:graphicData>
        </a:graphic>
      </p:graphicFrame>
      <p:pic>
        <p:nvPicPr>
          <p:cNvPr id="5" name="Picture 6" descr="2025 Best Colleges: Find The Best School For You">
            <a:extLst>
              <a:ext uri="{FF2B5EF4-FFF2-40B4-BE49-F238E27FC236}">
                <a16:creationId xmlns:a16="http://schemas.microsoft.com/office/drawing/2014/main" id="{ABB5E56C-E281-E9D2-8CC2-F74AD238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969" y="365124"/>
            <a:ext cx="1140831" cy="102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037642"/>
      </p:ext>
    </p:extLst>
  </p:cSld>
  <p:clrMapOvr>
    <a:masterClrMapping/>
  </p:clrMapOvr>
</p:sld>
</file>

<file path=ppt/theme/theme1.xml><?xml version="1.0" encoding="utf-8"?>
<a:theme xmlns:a="http://schemas.openxmlformats.org/drawingml/2006/main" name="Furman">
  <a:themeElements>
    <a:clrScheme name="Furman">
      <a:dk1>
        <a:srgbClr val="43296D"/>
      </a:dk1>
      <a:lt1>
        <a:srgbClr val="FFFFFF"/>
      </a:lt1>
      <a:dk2>
        <a:srgbClr val="43296D"/>
      </a:dk2>
      <a:lt2>
        <a:srgbClr val="FFFFFF"/>
      </a:lt2>
      <a:accent1>
        <a:srgbClr val="9ED5E0"/>
      </a:accent1>
      <a:accent2>
        <a:srgbClr val="4C4D4C"/>
      </a:accent2>
      <a:accent3>
        <a:srgbClr val="FFFEFE"/>
      </a:accent3>
      <a:accent4>
        <a:srgbClr val="FFFEFE"/>
      </a:accent4>
      <a:accent5>
        <a:srgbClr val="FFFEFE"/>
      </a:accent5>
      <a:accent6>
        <a:srgbClr val="FFFEFE"/>
      </a:accent6>
      <a:hlink>
        <a:srgbClr val="FFFEFE"/>
      </a:hlink>
      <a:folHlink>
        <a:srgbClr val="FFFEFD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rman" id="{79AA4E69-309D-4AE5-AB9E-400BBC5A7FC9}" vid="{C2E1BECC-93E8-471B-B693-063B2058A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Furman</Template>
  <TotalTime>9961</TotalTime>
  <Words>1763</Words>
  <Application>Microsoft Office PowerPoint</Application>
  <PresentationFormat>Widescreen</PresentationFormat>
  <Paragraphs>277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Franklin Gothic Medium Cond</vt:lpstr>
      <vt:lpstr>Century Schoolbook</vt:lpstr>
      <vt:lpstr>Aptos</vt:lpstr>
      <vt:lpstr>Furman</vt:lpstr>
      <vt:lpstr>The Office of Assessment and Institutional Research Presents: Data Dins</vt:lpstr>
      <vt:lpstr>Data Dins</vt:lpstr>
      <vt:lpstr>The Office of Assessment and Institutional Research</vt:lpstr>
      <vt:lpstr>College Rankings</vt:lpstr>
      <vt:lpstr>Why Do They Matter?</vt:lpstr>
      <vt:lpstr>Why Do They Matter?</vt:lpstr>
      <vt:lpstr>Types of College Rankings</vt:lpstr>
      <vt:lpstr>The U.S. News and World Report</vt:lpstr>
      <vt:lpstr>Core Undergraduate Rankings</vt:lpstr>
      <vt:lpstr>Specialized &amp; Graduate-Level Rankings</vt:lpstr>
      <vt:lpstr>Methodology to Calculate Rank</vt:lpstr>
      <vt:lpstr>Impact of U.S. News Rankings</vt:lpstr>
      <vt:lpstr>What is Furman’s current rank?</vt:lpstr>
      <vt:lpstr>Furman University Ranks (2025)</vt:lpstr>
      <vt:lpstr>Reminders when viewing the dashboards</vt:lpstr>
      <vt:lpstr>Reminders when viewing the dashboards</vt:lpstr>
      <vt:lpstr>Let’s navigate to the dashboard</vt:lpstr>
      <vt:lpstr>Let’s go on a scavenger hunt!</vt:lpstr>
      <vt:lpstr>Build your own rankings!</vt:lpstr>
      <vt:lpstr>Methodology to Calculate Rank</vt:lpstr>
      <vt:lpstr>PowerPoint Presentation</vt:lpstr>
      <vt:lpstr>Wrap-up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Katlyn Bagley-Sepsey</dc:creator>
  <cp:lastModifiedBy>Katlyn Bagley-Sepsey</cp:lastModifiedBy>
  <cp:revision>63</cp:revision>
  <dcterms:created xsi:type="dcterms:W3CDTF">2025-03-17T20:15:29Z</dcterms:created>
  <dcterms:modified xsi:type="dcterms:W3CDTF">2025-07-28T15:47:19Z</dcterms:modified>
</cp:coreProperties>
</file>