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>
        <p:scale>
          <a:sx n="107" d="100"/>
          <a:sy n="107" d="100"/>
        </p:scale>
        <p:origin x="-8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37"/>
          <p:cNvSpPr>
            <a:spLocks noChangeArrowheads="1"/>
          </p:cNvSpPr>
          <p:nvPr userDrawn="1"/>
        </p:nvSpPr>
        <p:spPr bwMode="auto">
          <a:xfrm>
            <a:off x="0" y="-7700"/>
            <a:ext cx="9144008" cy="68657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74" name="Picture 50" descr="FB0100701-IMG0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2842" b="38808"/>
          <a:stretch/>
        </p:blipFill>
        <p:spPr bwMode="auto">
          <a:xfrm>
            <a:off x="473752" y="-8180"/>
            <a:ext cx="8223567" cy="47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199" y="5251908"/>
            <a:ext cx="4778463" cy="615492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199" y="5791200"/>
            <a:ext cx="4778463" cy="533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1053" name="Rectangle 49"/>
          <p:cNvSpPr>
            <a:spLocks noChangeArrowheads="1"/>
          </p:cNvSpPr>
          <p:nvPr userDrawn="1"/>
        </p:nvSpPr>
        <p:spPr bwMode="auto">
          <a:xfrm>
            <a:off x="473752" y="454"/>
            <a:ext cx="8223567" cy="4764025"/>
          </a:xfrm>
          <a:prstGeom prst="rect">
            <a:avLst/>
          </a:prstGeom>
          <a:noFill/>
          <a:ln w="3810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7"/>
          <p:cNvSpPr>
            <a:spLocks noChangeArrowheads="1"/>
          </p:cNvSpPr>
          <p:nvPr userDrawn="1"/>
        </p:nvSpPr>
        <p:spPr bwMode="auto">
          <a:xfrm>
            <a:off x="0" y="-7699"/>
            <a:ext cx="9144008" cy="1684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990600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sp>
        <p:nvSpPr>
          <p:cNvPr id="100" name="Rectangle 23"/>
          <p:cNvSpPr>
            <a:spLocks noChangeArrowheads="1"/>
          </p:cNvSpPr>
          <p:nvPr/>
        </p:nvSpPr>
        <p:spPr bwMode="auto">
          <a:xfrm>
            <a:off x="457200" y="1981199"/>
            <a:ext cx="8686799" cy="4506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Rectangle 24"/>
          <p:cNvSpPr>
            <a:spLocks noChangeArrowheads="1"/>
          </p:cNvSpPr>
          <p:nvPr/>
        </p:nvSpPr>
        <p:spPr bwMode="auto">
          <a:xfrm>
            <a:off x="457201" y="1981200"/>
            <a:ext cx="8686798" cy="4506913"/>
          </a:xfrm>
          <a:prstGeom prst="rect">
            <a:avLst/>
          </a:prstGeom>
          <a:noFill/>
          <a:ln w="38100" cmpd="thickThin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434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399" y="2209800"/>
            <a:ext cx="3200401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7"/>
          <p:cNvSpPr>
            <a:spLocks noChangeArrowheads="1"/>
          </p:cNvSpPr>
          <p:nvPr userDrawn="1"/>
        </p:nvSpPr>
        <p:spPr bwMode="auto">
          <a:xfrm>
            <a:off x="0" y="-7699"/>
            <a:ext cx="9144008" cy="1684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Rectangle 23"/>
          <p:cNvSpPr>
            <a:spLocks noChangeArrowheads="1"/>
          </p:cNvSpPr>
          <p:nvPr userDrawn="1"/>
        </p:nvSpPr>
        <p:spPr bwMode="auto">
          <a:xfrm>
            <a:off x="457200" y="1981199"/>
            <a:ext cx="8686799" cy="4506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4"/>
          <p:cNvSpPr>
            <a:spLocks noChangeArrowheads="1"/>
          </p:cNvSpPr>
          <p:nvPr userDrawn="1"/>
        </p:nvSpPr>
        <p:spPr bwMode="auto">
          <a:xfrm>
            <a:off x="457201" y="1981200"/>
            <a:ext cx="8686798" cy="4506913"/>
          </a:xfrm>
          <a:prstGeom prst="rect">
            <a:avLst/>
          </a:prstGeom>
          <a:noFill/>
          <a:ln w="38100" cmpd="thickThin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3429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990600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7"/>
          <p:cNvSpPr>
            <a:spLocks noChangeArrowheads="1"/>
          </p:cNvSpPr>
          <p:nvPr userDrawn="1"/>
        </p:nvSpPr>
        <p:spPr bwMode="auto">
          <a:xfrm>
            <a:off x="0" y="-7699"/>
            <a:ext cx="9144008" cy="1684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23"/>
          <p:cNvSpPr>
            <a:spLocks noChangeArrowheads="1"/>
          </p:cNvSpPr>
          <p:nvPr userDrawn="1"/>
        </p:nvSpPr>
        <p:spPr bwMode="auto">
          <a:xfrm>
            <a:off x="457200" y="1981199"/>
            <a:ext cx="8686799" cy="4506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457201" y="1981200"/>
            <a:ext cx="8686798" cy="4506913"/>
          </a:xfrm>
          <a:prstGeom prst="rect">
            <a:avLst/>
          </a:prstGeom>
          <a:noFill/>
          <a:ln w="38100" cmpd="thickThin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27388" y="2209800"/>
            <a:ext cx="775941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685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with Text and Photo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Leaders Initiative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 smtClean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DIVERSITY ACTIVITY BOOK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The A Team of Furman University’s Spring 2014 Midlands Class created a book to “celebrate” diversity.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accent2"/>
                </a:solidFill>
              </a:rPr>
              <a:t>UNDERSTAND &amp; CELEBRATING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/>
              <a:t>We will define words that relate to diversity, color pages in the book and discuss differences.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 smtClean="0"/>
              <a:t>Spring 2014 Midlands Class – A Team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209766"/>
            <a:ext cx="3684439" cy="38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810770" y="2322029"/>
            <a:ext cx="1371138" cy="26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Arial" pitchFamily="34" charset="0"/>
              </a:rPr>
              <a:t>Upscale Dining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3793"/>
            <a:ext cx="2095500" cy="86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We celebrate diversity…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43400" cy="3505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CELEBRATE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What does it mean to celebrate?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DIVERSITY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What does diversity mean?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098" y="2057400"/>
            <a:ext cx="4141639" cy="42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WE Are UNIQUE FROM HEAD TO FEET…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43400" cy="3505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UNIQUE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What does unique mean?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DISCUSS UNIQUE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Name some ways that people can be unique? How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are the people on page 3 unique? 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098" y="2131496"/>
            <a:ext cx="4141639" cy="41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8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Intolerance is not ACCEPTABLE…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43400" cy="3505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INTOLERANCE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What’s happening in page 4? Define Intolerance.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INTOLERANCE VS. TOLERANCE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Why is acceptance important. Is there a time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/>
              <a:t>f</a:t>
            </a:r>
            <a:r>
              <a:rPr lang="en-US" sz="1400" dirty="0" smtClean="0"/>
              <a:t>or intolerance? 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57400"/>
            <a:ext cx="4255144" cy="42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0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BE KIND TO THOSE YOU MEET…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43400" cy="3505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KINDNESS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Why is it important to be kind to those we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meet?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KINDNESS TO DIFFERENT PEOPLE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Keep in mind that everyone is different not 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/>
              <a:t>b</a:t>
            </a:r>
            <a:r>
              <a:rPr lang="en-US" sz="1400" dirty="0" smtClean="0"/>
              <a:t>etter or worse…Just different!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4552" y="2069800"/>
            <a:ext cx="4595185" cy="42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9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We Come from different cultures…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43400" cy="3505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CULTURE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What does culture mean?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DIFFERENT CULTURES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Languages, clothing, and other optical 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/>
              <a:t>d</a:t>
            </a:r>
            <a:r>
              <a:rPr lang="en-US" sz="1400" dirty="0" smtClean="0"/>
              <a:t>ifference can be part of cultural differences. 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6728" y="2069800"/>
            <a:ext cx="4190832" cy="42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9" name="Subtitle 12"/>
          <p:cNvSpPr>
            <a:spLocks noGrp="1"/>
          </p:cNvSpPr>
          <p:nvPr>
            <p:ph type="subTitle" idx="11"/>
          </p:nvPr>
        </p:nvSpPr>
        <p:spPr>
          <a:xfrm>
            <a:off x="457200" y="1066800"/>
            <a:ext cx="8229600" cy="45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Different languages, looks and sounds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1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These differences are beautiful…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4343400" cy="3505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buNone/>
              <a:defRPr/>
            </a:pP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WORLD MAP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 smtClean="0"/>
              <a:t>People come from different countries around the 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sz="1400" dirty="0"/>
              <a:t>w</a:t>
            </a:r>
            <a:r>
              <a:rPr lang="en-US" sz="1400" dirty="0" smtClean="0"/>
              <a:t>orld.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WORLD SEARCH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Other words that are related to diversity include: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abilities, bias, acceptance, etc.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401" y="2069800"/>
            <a:ext cx="4117485" cy="42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1" name="Subtitle 12"/>
          <p:cNvSpPr>
            <a:spLocks noGrp="1"/>
          </p:cNvSpPr>
          <p:nvPr>
            <p:ph type="subTitle" idx="11"/>
          </p:nvPr>
        </p:nvSpPr>
        <p:spPr>
          <a:xfrm>
            <a:off x="457200" y="1066800"/>
            <a:ext cx="8229600" cy="45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They make the world go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2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DIVERSITY ACTIVITY  BOOK…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505200" cy="3352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ACTIVITY BOOK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 smtClean="0"/>
              <a:t>Drawing and designs by Leo Twiggs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Born in St. Stephen, SC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The first African-American to receive a doctorate in Art from the University of Georgia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The first visual artist to receive the Elizabeth O’Neil Verner Award for outstanding contributions to the arts in South Carolina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Spring 2014, illustrated “Celebrate Difference”</a:t>
            </a:r>
          </a:p>
          <a:p>
            <a:pPr>
              <a:lnSpc>
                <a:spcPct val="110000"/>
              </a:lnSpc>
              <a:defRPr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REVIEW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/>
              <a:t>Diversity, intolerance, kindness, culture, 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 dirty="0"/>
              <a:t>d</a:t>
            </a:r>
            <a:r>
              <a:rPr lang="en-US" sz="1400" dirty="0" smtClean="0"/>
              <a:t>ifferences</a:t>
            </a:r>
            <a:r>
              <a:rPr lang="en-US" sz="1400" dirty="0"/>
              <a:t>.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743" y="2069800"/>
            <a:ext cx="4118801" cy="42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9" name="Subtitle 12"/>
          <p:cNvSpPr>
            <a:spLocks noGrp="1"/>
          </p:cNvSpPr>
          <p:nvPr>
            <p:ph type="subTitle" idx="11"/>
          </p:nvPr>
        </p:nvSpPr>
        <p:spPr>
          <a:xfrm>
            <a:off x="457200" y="1066800"/>
            <a:ext cx="8229600" cy="45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Diversity is the one thing we have in common!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4271"/>
      </p:ext>
    </p:extLst>
  </p:cSld>
  <p:clrMapOvr>
    <a:masterClrMapping/>
  </p:clrMapOvr>
</p:sld>
</file>

<file path=ppt/theme/theme1.xml><?xml version="1.0" encoding="utf-8"?>
<a:theme xmlns:a="http://schemas.openxmlformats.org/drawingml/2006/main" name="StockLayouts Bistro Restaurant FB010">
  <a:themeElements>
    <a:clrScheme name="Custom 1">
      <a:dk1>
        <a:sysClr val="windowText" lastClr="000000"/>
      </a:dk1>
      <a:lt1>
        <a:sysClr val="window" lastClr="FFFFFF"/>
      </a:lt1>
      <a:dk2>
        <a:srgbClr val="827C71"/>
      </a:dk2>
      <a:lt2>
        <a:srgbClr val="FDFAEA"/>
      </a:lt2>
      <a:accent1>
        <a:srgbClr val="E7E3D5"/>
      </a:accent1>
      <a:accent2>
        <a:srgbClr val="827C71"/>
      </a:accent2>
      <a:accent3>
        <a:srgbClr val="CD693A"/>
      </a:accent3>
      <a:accent4>
        <a:srgbClr val="4C413B"/>
      </a:accent4>
      <a:accent5>
        <a:srgbClr val="CD693A"/>
      </a:accent5>
      <a:accent6>
        <a:srgbClr val="4C413B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333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StockLayouts Bistro Restaurant FB010</vt:lpstr>
      <vt:lpstr>Diversity Leaders Initiative</vt:lpstr>
      <vt:lpstr>We celebrate diversity…</vt:lpstr>
      <vt:lpstr>WE Are UNIQUE FROM HEAD TO FEET…</vt:lpstr>
      <vt:lpstr>Intolerance is not ACCEPTABLE…</vt:lpstr>
      <vt:lpstr>BE KIND TO THOSE YOU MEET…</vt:lpstr>
      <vt:lpstr>We Come from different cultures…</vt:lpstr>
      <vt:lpstr>These differences are beautiful…</vt:lpstr>
      <vt:lpstr>DIVERSITY ACTIVITY  BOOK…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Carol Asalon</cp:lastModifiedBy>
  <cp:revision>126</cp:revision>
  <cp:lastPrinted>2014-09-16T12:14:26Z</cp:lastPrinted>
  <dcterms:created xsi:type="dcterms:W3CDTF">2010-07-09T22:21:36Z</dcterms:created>
  <dcterms:modified xsi:type="dcterms:W3CDTF">2014-10-07T13:50:36Z</dcterms:modified>
</cp:coreProperties>
</file>